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19"/>
  </p:notesMasterIdLst>
  <p:sldIdLst>
    <p:sldId id="256" r:id="rId2"/>
    <p:sldId id="257" r:id="rId3"/>
    <p:sldId id="258" r:id="rId4"/>
    <p:sldId id="261" r:id="rId5"/>
    <p:sldId id="259" r:id="rId6"/>
    <p:sldId id="272" r:id="rId7"/>
    <p:sldId id="271" r:id="rId8"/>
    <p:sldId id="263" r:id="rId9"/>
    <p:sldId id="273" r:id="rId10"/>
    <p:sldId id="264" r:id="rId11"/>
    <p:sldId id="280" r:id="rId12"/>
    <p:sldId id="269" r:id="rId13"/>
    <p:sldId id="270" r:id="rId14"/>
    <p:sldId id="274" r:id="rId15"/>
    <p:sldId id="276" r:id="rId16"/>
    <p:sldId id="278" r:id="rId17"/>
    <p:sldId id="28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17" autoAdjust="0"/>
    <p:restoredTop sz="95510" autoAdjust="0"/>
  </p:normalViewPr>
  <p:slideViewPr>
    <p:cSldViewPr>
      <p:cViewPr varScale="1">
        <p:scale>
          <a:sx n="115" d="100"/>
          <a:sy n="115" d="100"/>
        </p:scale>
        <p:origin x="1728" y="108"/>
      </p:cViewPr>
      <p:guideLst>
        <p:guide orient="horz" pos="2160"/>
        <p:guide pos="2880"/>
      </p:guideLst>
    </p:cSldViewPr>
  </p:slideViewPr>
  <p:outlineViewPr>
    <p:cViewPr>
      <p:scale>
        <a:sx n="33" d="100"/>
        <a:sy n="33" d="100"/>
      </p:scale>
      <p:origin x="0" y="1767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ADCD1-638C-4D68-9C10-03825C5759FF}" type="datetimeFigureOut">
              <a:rPr lang="ru-RU" smtClean="0"/>
              <a:t>02.03.2020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80C4E-75F1-4763-AA10-F60A7C0BDC07}" type="slidenum">
              <a:rPr lang="ru-RU" smtClean="0"/>
              <a:t>‹#›</a:t>
            </a:fld>
            <a:endParaRPr lang="ru-RU"/>
          </a:p>
        </p:txBody>
      </p:sp>
    </p:spTree>
    <p:extLst>
      <p:ext uri="{BB962C8B-B14F-4D97-AF65-F5344CB8AC3E}">
        <p14:creationId xmlns:p14="http://schemas.microsoft.com/office/powerpoint/2010/main" val="2456188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0B80C4E-75F1-4763-AA10-F60A7C0BDC07}" type="slidenum">
              <a:rPr lang="ru-RU" smtClean="0"/>
              <a:t>2</a:t>
            </a:fld>
            <a:endParaRPr lang="ru-RU"/>
          </a:p>
        </p:txBody>
      </p:sp>
    </p:spTree>
    <p:extLst>
      <p:ext uri="{BB962C8B-B14F-4D97-AF65-F5344CB8AC3E}">
        <p14:creationId xmlns:p14="http://schemas.microsoft.com/office/powerpoint/2010/main" val="57629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B80C4E-75F1-4763-AA10-F60A7C0BDC07}" type="slidenum">
              <a:rPr lang="ru-RU" smtClean="0"/>
              <a:t>7</a:t>
            </a:fld>
            <a:endParaRPr lang="ru-RU"/>
          </a:p>
        </p:txBody>
      </p:sp>
    </p:spTree>
    <p:extLst>
      <p:ext uri="{BB962C8B-B14F-4D97-AF65-F5344CB8AC3E}">
        <p14:creationId xmlns:p14="http://schemas.microsoft.com/office/powerpoint/2010/main" val="199506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B80C4E-75F1-4763-AA10-F60A7C0BDC07}" type="slidenum">
              <a:rPr lang="ru-RU" smtClean="0"/>
              <a:t>15</a:t>
            </a:fld>
            <a:endParaRPr lang="ru-RU"/>
          </a:p>
        </p:txBody>
      </p:sp>
    </p:spTree>
    <p:extLst>
      <p:ext uri="{BB962C8B-B14F-4D97-AF65-F5344CB8AC3E}">
        <p14:creationId xmlns:p14="http://schemas.microsoft.com/office/powerpoint/2010/main" val="298121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9B350C8-428C-4426-855F-E17F4E20582C}" type="datetime1">
              <a:rPr lang="ru-RU" smtClean="0"/>
              <a:t>02.03.2020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93BA831-A309-4E72-AF39-71C3FBD9ABCC}" type="datetime1">
              <a:rPr lang="ru-RU" smtClean="0"/>
              <a:t>02.03.2020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E9BCE91-538B-4CC1-8382-43E7219113EB}" type="datetime1">
              <a:rPr lang="ru-RU" smtClean="0"/>
              <a:t>02.03.2020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29FC0C-5E40-4790-9007-A3FB951227D0}" type="datetime1">
              <a:rPr lang="ru-RU" smtClean="0"/>
              <a:t>02.03.2020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9DE960-14AD-468A-833A-DDBFAE296950}" type="datetime1">
              <a:rPr lang="ru-RU" smtClean="0"/>
              <a:t>02.03.2020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9AD0FD7-6F6B-45EF-85C9-7510E2A7237F}" type="datetime1">
              <a:rPr lang="ru-RU" smtClean="0"/>
              <a:t>02.03.2020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1AD9CDA-7140-4FB2-BD6E-B373D1D457FE}" type="datetime1">
              <a:rPr lang="ru-RU" smtClean="0"/>
              <a:t>02.03.2020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C25F5FD-7CCD-4BF9-B2C0-34A71DC083BF}" type="datetime1">
              <a:rPr lang="ru-RU" smtClean="0"/>
              <a:t>02.03.2020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8492D-2242-4790-AC36-36FB870ABDAB}" type="datetime1">
              <a:rPr lang="ru-RU" smtClean="0"/>
              <a:t>02.03.2020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D5BA3CA-F233-468F-9BB3-18B28710FF84}" type="datetime1">
              <a:rPr lang="ru-RU" smtClean="0"/>
              <a:t>02.03.2020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952353-B271-4DE9-A140-5AE1E11704FA}" type="datetime1">
              <a:rPr lang="ru-RU" smtClean="0"/>
              <a:t>02.03.2020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FF1EFAB-BCFA-42C9-B9CE-352E886E5CE2}" type="datetime1">
              <a:rPr lang="ru-RU" smtClean="0"/>
              <a:t>02.03.2020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124744"/>
            <a:ext cx="8424936" cy="5400600"/>
          </a:xfrm>
        </p:spPr>
        <p:txBody>
          <a:bodyPr/>
          <a:lstStyle/>
          <a:p>
            <a:pPr marL="182880" indent="0" algn="ctr">
              <a:buNone/>
            </a:pPr>
            <a:r>
              <a:rPr lang="ru-RU" sz="4400" i="1" u="sng" dirty="0" smtClean="0">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Пояснения </a:t>
            </a:r>
            <a:r>
              <a:rPr lang="ru-RU" sz="4400" i="1" u="sng" dirty="0" err="1" smtClean="0">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недропользователям</a:t>
            </a:r>
            <a:r>
              <a:rPr lang="ru-RU" sz="4400" i="1" u="sng" dirty="0" smtClean="0">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 </a:t>
            </a:r>
            <a:r>
              <a:rPr lang="ru-RU" sz="4400" i="1" u="sng" dirty="0">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по заполнению формы 4-ЛС в электронном виде</a:t>
            </a:r>
          </a:p>
        </p:txBody>
      </p:sp>
    </p:spTree>
    <p:extLst>
      <p:ext uri="{BB962C8B-B14F-4D97-AF65-F5344CB8AC3E}">
        <p14:creationId xmlns:p14="http://schemas.microsoft.com/office/powerpoint/2010/main" val="143611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Users\Желнин\Desktop\Новый точечный рисунок (4).b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6662" y="614768"/>
            <a:ext cx="5063430" cy="1133475"/>
          </a:xfrm>
          <a:prstGeom prst="rect">
            <a:avLst/>
          </a:prstGeom>
          <a:noFill/>
          <a:extLst>
            <a:ext uri="{909E8E84-426E-40DD-AFC4-6F175D3DCCD1}">
              <a14:hiddenFill xmlns:a14="http://schemas.microsoft.com/office/drawing/2010/main">
                <a:solidFill>
                  <a:srgbClr val="FFFFFF"/>
                </a:solidFill>
              </a14:hiddenFill>
            </a:ext>
          </a:extLst>
        </p:spPr>
      </p:pic>
      <p:sp>
        <p:nvSpPr>
          <p:cNvPr id="11" name="Овал 10"/>
          <p:cNvSpPr/>
          <p:nvPr/>
        </p:nvSpPr>
        <p:spPr>
          <a:xfrm>
            <a:off x="2077880" y="1262841"/>
            <a:ext cx="1656184" cy="3217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7" name="Picture 3" descr="C:\Users\Желнин\Desktop\Новый точечный рисунок (5).bm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7680" y="1910913"/>
            <a:ext cx="3200400" cy="10191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190577" y="1448302"/>
            <a:ext cx="4838223" cy="1723549"/>
          </a:xfrm>
          <a:prstGeom prst="rect">
            <a:avLst/>
          </a:prstGeom>
          <a:noFill/>
        </p:spPr>
        <p:txBody>
          <a:bodyPr wrap="square" rtlCol="0">
            <a:spAutoFit/>
          </a:bodyPr>
          <a:lstStyle/>
          <a:p>
            <a:pPr indent="180975" algn="just"/>
            <a:r>
              <a:rPr lang="ru-RU" sz="1400" dirty="0" smtClean="0">
                <a:latin typeface="Times New Roman" pitchFamily="18" charset="0"/>
                <a:cs typeface="Times New Roman" pitchFamily="18" charset="0"/>
              </a:rPr>
              <a:t>В графе приводится наименование </a:t>
            </a:r>
            <a:r>
              <a:rPr lang="ru-RU" sz="1400" dirty="0">
                <a:latin typeface="Times New Roman" pitchFamily="18" charset="0"/>
                <a:cs typeface="Times New Roman" pitchFamily="18" charset="0"/>
              </a:rPr>
              <a:t>и индекс каждого водоносного горизонта, </a:t>
            </a:r>
            <a:r>
              <a:rPr lang="ru-RU" sz="1400" dirty="0" smtClean="0">
                <a:latin typeface="Times New Roman" pitchFamily="18" charset="0"/>
                <a:cs typeface="Times New Roman" pitchFamily="18" charset="0"/>
              </a:rPr>
              <a:t>представленного для </a:t>
            </a:r>
            <a:r>
              <a:rPr lang="ru-RU" sz="1400" dirty="0">
                <a:latin typeface="Times New Roman" pitchFamily="18" charset="0"/>
                <a:cs typeface="Times New Roman" pitchFamily="18" charset="0"/>
              </a:rPr>
              <a:t>геологического изучения и (или) добычи подземных вод, в соответствии с их наименованием и индексом, указанными в </a:t>
            </a:r>
            <a:r>
              <a:rPr lang="ru-RU" sz="1400" dirty="0" smtClean="0">
                <a:latin typeface="Times New Roman" pitchFamily="18" charset="0"/>
                <a:cs typeface="Times New Roman" pitchFamily="18" charset="0"/>
              </a:rPr>
              <a:t>лицензии</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или паспорте скважины</a:t>
            </a:r>
          </a:p>
          <a:p>
            <a:pPr algn="just"/>
            <a:endParaRPr lang="ru-RU" dirty="0">
              <a:latin typeface="Georgia" pitchFamily="18" charset="0"/>
            </a:endParaRPr>
          </a:p>
          <a:p>
            <a:endParaRPr lang="ru-RU" dirty="0"/>
          </a:p>
        </p:txBody>
      </p:sp>
      <p:sp>
        <p:nvSpPr>
          <p:cNvPr id="20" name="TextBox 19"/>
          <p:cNvSpPr txBox="1"/>
          <p:nvPr/>
        </p:nvSpPr>
        <p:spPr>
          <a:xfrm>
            <a:off x="4166112" y="2845657"/>
            <a:ext cx="4598900" cy="523220"/>
          </a:xfrm>
          <a:prstGeom prst="rect">
            <a:avLst/>
          </a:prstGeom>
          <a:noFill/>
        </p:spPr>
        <p:txBody>
          <a:bodyPr wrap="square" rtlCol="0">
            <a:spAutoFit/>
          </a:bodyPr>
          <a:lstStyle/>
          <a:p>
            <a:pPr indent="180975" algn="just"/>
            <a:r>
              <a:rPr lang="ru-RU" sz="1400" dirty="0">
                <a:latin typeface="Times New Roman" pitchFamily="18" charset="0"/>
                <a:cs typeface="Times New Roman" pitchFamily="18" charset="0"/>
              </a:rPr>
              <a:t>В графах 3–8 показатели приводятся в метрах (м) от поверхности земли с одним знаком после </a:t>
            </a:r>
            <a:r>
              <a:rPr lang="ru-RU" sz="1400" dirty="0" smtClean="0">
                <a:latin typeface="Times New Roman" pitchFamily="18" charset="0"/>
                <a:cs typeface="Times New Roman" pitchFamily="18" charset="0"/>
              </a:rPr>
              <a:t>запятой:</a:t>
            </a:r>
            <a:endParaRPr lang="ru-RU" dirty="0"/>
          </a:p>
        </p:txBody>
      </p:sp>
      <p:sp>
        <p:nvSpPr>
          <p:cNvPr id="22" name="TextBox 21"/>
          <p:cNvSpPr txBox="1"/>
          <p:nvPr/>
        </p:nvSpPr>
        <p:spPr>
          <a:xfrm>
            <a:off x="4188293" y="3429654"/>
            <a:ext cx="4445446" cy="307777"/>
          </a:xfrm>
          <a:prstGeom prst="rect">
            <a:avLst/>
          </a:prstGeom>
          <a:noFill/>
        </p:spPr>
        <p:txBody>
          <a:bodyPr wrap="square" rtlCol="0">
            <a:spAutoFit/>
          </a:bodyPr>
          <a:lstStyle/>
          <a:p>
            <a:pPr indent="180975"/>
            <a:r>
              <a:rPr lang="ru-RU" sz="1400" dirty="0">
                <a:latin typeface="Times New Roman" pitchFamily="18" charset="0"/>
                <a:cs typeface="Times New Roman" pitchFamily="18" charset="0"/>
              </a:rPr>
              <a:t>–</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глубина скважины, м</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pic>
        <p:nvPicPr>
          <p:cNvPr id="6148" name="Picture 4" descr="C:\Users\Желнин\Desktop\Новый точечный рисунок (6).bm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2435" y="3207057"/>
            <a:ext cx="3784748" cy="13335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166112" y="3764518"/>
            <a:ext cx="4458369" cy="307777"/>
          </a:xfrm>
          <a:prstGeom prst="rect">
            <a:avLst/>
          </a:prstGeom>
          <a:noFill/>
        </p:spPr>
        <p:txBody>
          <a:bodyPr wrap="square" rtlCol="0">
            <a:spAutoFit/>
          </a:bodyPr>
          <a:lstStyle/>
          <a:p>
            <a:pPr indent="180975" algn="just"/>
            <a:r>
              <a:rPr lang="ru-RU" sz="1400" dirty="0" smtClean="0">
                <a:latin typeface="Times New Roman" pitchFamily="18" charset="0"/>
                <a:cs typeface="Times New Roman" pitchFamily="18" charset="0"/>
              </a:rPr>
              <a:t>– статический </a:t>
            </a:r>
            <a:r>
              <a:rPr lang="ru-RU" sz="1400" dirty="0">
                <a:latin typeface="Times New Roman" pitchFamily="18" charset="0"/>
                <a:cs typeface="Times New Roman" pitchFamily="18" charset="0"/>
              </a:rPr>
              <a:t>уровень, </a:t>
            </a:r>
            <a:r>
              <a:rPr lang="ru-RU" sz="1400" dirty="0" smtClean="0">
                <a:latin typeface="Times New Roman" pitchFamily="18" charset="0"/>
                <a:cs typeface="Times New Roman" pitchFamily="18" charset="0"/>
              </a:rPr>
              <a:t>м; </a:t>
            </a:r>
          </a:p>
        </p:txBody>
      </p:sp>
      <p:sp>
        <p:nvSpPr>
          <p:cNvPr id="29" name="TextBox 28"/>
          <p:cNvSpPr txBox="1"/>
          <p:nvPr/>
        </p:nvSpPr>
        <p:spPr>
          <a:xfrm>
            <a:off x="4166112" y="4065027"/>
            <a:ext cx="4490714" cy="307777"/>
          </a:xfrm>
          <a:prstGeom prst="rect">
            <a:avLst/>
          </a:prstGeom>
          <a:noFill/>
        </p:spPr>
        <p:txBody>
          <a:bodyPr wrap="square" rtlCol="0">
            <a:spAutoFit/>
          </a:bodyPr>
          <a:lstStyle/>
          <a:p>
            <a:pPr indent="180975" algn="just"/>
            <a:r>
              <a:rPr lang="ru-RU" sz="1400" dirty="0" smtClean="0">
                <a:latin typeface="Times New Roman" pitchFamily="18" charset="0"/>
                <a:cs typeface="Times New Roman" pitchFamily="18" charset="0"/>
              </a:rPr>
              <a:t>– динамический уровень, м;</a:t>
            </a:r>
            <a:endParaRPr lang="ru-RU" sz="1400" dirty="0">
              <a:latin typeface="Times New Roman" pitchFamily="18" charset="0"/>
              <a:cs typeface="Times New Roman" pitchFamily="18" charset="0"/>
            </a:endParaRPr>
          </a:p>
        </p:txBody>
      </p:sp>
      <p:cxnSp>
        <p:nvCxnSpPr>
          <p:cNvPr id="30" name="Прямая со стрелкой 29"/>
          <p:cNvCxnSpPr/>
          <p:nvPr/>
        </p:nvCxnSpPr>
        <p:spPr>
          <a:xfrm flipH="1" flipV="1">
            <a:off x="1573824" y="3764519"/>
            <a:ext cx="2736304" cy="1092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flipV="1">
            <a:off x="2005872" y="3918407"/>
            <a:ext cx="2304256" cy="3005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39552" y="5175791"/>
            <a:ext cx="7848872" cy="1446550"/>
          </a:xfrm>
          <a:prstGeom prst="rect">
            <a:avLst/>
          </a:prstGeom>
          <a:noFill/>
        </p:spPr>
        <p:txBody>
          <a:bodyPr wrap="square" rtlCol="0">
            <a:spAutoFit/>
          </a:bodyPr>
          <a:lstStyle/>
          <a:p>
            <a:pPr indent="180975" algn="just"/>
            <a:r>
              <a:rPr lang="ru-RU" sz="1400" dirty="0">
                <a:latin typeface="Times New Roman" pitchFamily="18" charset="0"/>
                <a:cs typeface="Times New Roman" pitchFamily="18" charset="0"/>
              </a:rPr>
              <a:t>Если на участке недр геологическое изучение и добыча подземных вод осуществляются только одной скважиной, то показатели глубин кровли, статического и динамического уровней заносятся в графы 3, 5 и 7, а в графах  4, 6 и 8 </a:t>
            </a:r>
            <a:r>
              <a:rPr lang="ru-RU" sz="1400" dirty="0" smtClean="0">
                <a:latin typeface="Times New Roman" pitchFamily="18" charset="0"/>
                <a:cs typeface="Times New Roman" pitchFamily="18" charset="0"/>
              </a:rPr>
              <a:t>остаются пустыми. Если </a:t>
            </a:r>
            <a:r>
              <a:rPr lang="ru-RU" sz="1400" dirty="0">
                <a:latin typeface="Times New Roman" pitchFamily="18" charset="0"/>
                <a:cs typeface="Times New Roman" pitchFamily="18" charset="0"/>
              </a:rPr>
              <a:t>водоносный горизонт вскрыт несколькими скважинами, то в графах  3, 5 и 7 указываются минимальные значения глубин, а в графах 4, 6 и 8 – максимальные значения глубин.</a:t>
            </a:r>
          </a:p>
          <a:p>
            <a:endParaRPr lang="ru-RU" dirty="0"/>
          </a:p>
        </p:txBody>
      </p:sp>
      <p:pic>
        <p:nvPicPr>
          <p:cNvPr id="6149" name="Picture 5" descr="C:\Users\Желнин\Desktop\Новый точечный рисунок (7).bmp"/>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9555" y="4654261"/>
            <a:ext cx="3857625" cy="56197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182032" y="4654261"/>
            <a:ext cx="3944520" cy="307777"/>
          </a:xfrm>
          <a:prstGeom prst="rect">
            <a:avLst/>
          </a:prstGeom>
          <a:noFill/>
        </p:spPr>
        <p:txBody>
          <a:bodyPr wrap="square" rtlCol="0">
            <a:spAutoFit/>
          </a:bodyPr>
          <a:lstStyle/>
          <a:p>
            <a:pPr indent="180975"/>
            <a:r>
              <a:rPr lang="ru-RU" sz="1400" dirty="0">
                <a:latin typeface="Times New Roman" pitchFamily="18" charset="0"/>
                <a:cs typeface="Times New Roman" pitchFamily="18" charset="0"/>
              </a:rPr>
              <a:t>–</a:t>
            </a:r>
            <a:r>
              <a:rPr lang="ru-RU" sz="1400" dirty="0" smtClean="0">
                <a:latin typeface="Times New Roman" pitchFamily="18" charset="0"/>
                <a:cs typeface="Times New Roman" pitchFamily="18" charset="0"/>
              </a:rPr>
              <a:t> глубина залегания кровли, м.</a:t>
            </a:r>
            <a:endParaRPr lang="ru-RU" sz="1400" dirty="0">
              <a:latin typeface="Times New Roman" pitchFamily="18" charset="0"/>
              <a:cs typeface="Times New Roman" pitchFamily="18" charset="0"/>
            </a:endParaRPr>
          </a:p>
        </p:txBody>
      </p:sp>
      <p:cxnSp>
        <p:nvCxnSpPr>
          <p:cNvPr id="42" name="Прямая со стрелкой 41"/>
          <p:cNvCxnSpPr/>
          <p:nvPr/>
        </p:nvCxnSpPr>
        <p:spPr>
          <a:xfrm flipH="1" flipV="1">
            <a:off x="3478080" y="4719225"/>
            <a:ext cx="832048" cy="1003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77880" y="116632"/>
            <a:ext cx="4458369" cy="400110"/>
          </a:xfrm>
          <a:prstGeom prst="rect">
            <a:avLst/>
          </a:prstGeom>
          <a:noFill/>
        </p:spPr>
        <p:txBody>
          <a:bodyPr wrap="square" rtlCol="0">
            <a:spAutoFit/>
          </a:bodyPr>
          <a:lstStyle/>
          <a:p>
            <a:pPr indent="180975" algn="ctr"/>
            <a:r>
              <a:rPr lang="ru-RU" sz="2000" dirty="0" smtClean="0">
                <a:latin typeface="Times New Roman" pitchFamily="18" charset="0"/>
                <a:cs typeface="Times New Roman" pitchFamily="18" charset="0"/>
              </a:rPr>
              <a:t>Данные из паспорта скважины</a:t>
            </a:r>
          </a:p>
        </p:txBody>
      </p:sp>
      <p:sp>
        <p:nvSpPr>
          <p:cNvPr id="4" name="Скругленный прямоугольник 3"/>
          <p:cNvSpPr/>
          <p:nvPr/>
        </p:nvSpPr>
        <p:spPr>
          <a:xfrm>
            <a:off x="611560" y="2708920"/>
            <a:ext cx="2518448" cy="1440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 стрелкой 22"/>
          <p:cNvCxnSpPr/>
          <p:nvPr/>
        </p:nvCxnSpPr>
        <p:spPr>
          <a:xfrm flipH="1" flipV="1">
            <a:off x="1877880" y="2630993"/>
            <a:ext cx="2504256" cy="95254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51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2000"/>
                                        <p:tgtEl>
                                          <p:spTgt spid="20"/>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000"/>
                                        <p:tgtEl>
                                          <p:spTgt spid="22"/>
                                        </p:tgtEl>
                                      </p:cBhvr>
                                    </p:animEffect>
                                  </p:childTnLst>
                                </p:cTn>
                              </p:par>
                            </p:childTnLst>
                          </p:cTn>
                        </p:par>
                        <p:par>
                          <p:cTn id="20" fill="hold">
                            <p:stCondLst>
                              <p:cond delay="4500"/>
                            </p:stCondLst>
                            <p:childTnLst>
                              <p:par>
                                <p:cTn id="21" presetID="22"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1000"/>
                                        <p:tgtEl>
                                          <p:spTgt spid="28"/>
                                        </p:tgtEl>
                                      </p:cBhvr>
                                    </p:animEffect>
                                  </p:childTnLst>
                                </p:cTn>
                              </p:par>
                            </p:childTnLst>
                          </p:cTn>
                        </p:par>
                        <p:par>
                          <p:cTn id="24" fill="hold">
                            <p:stCondLst>
                              <p:cond delay="550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6500"/>
                            </p:stCondLst>
                            <p:childTnLst>
                              <p:par>
                                <p:cTn id="29" presetID="22" presetClass="entr" presetSubtype="4"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1000"/>
                                        <p:tgtEl>
                                          <p:spTgt spid="30"/>
                                        </p:tgtEl>
                                      </p:cBhvr>
                                    </p:animEffect>
                                  </p:childTnLst>
                                </p:cTn>
                              </p:par>
                            </p:childTnLst>
                          </p:cTn>
                        </p:par>
                        <p:par>
                          <p:cTn id="32" fill="hold">
                            <p:stCondLst>
                              <p:cond delay="7500"/>
                            </p:stCondLst>
                            <p:childTnLst>
                              <p:par>
                                <p:cTn id="33" presetID="22" presetClass="entr" presetSubtype="4"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1000"/>
                                        <p:tgtEl>
                                          <p:spTgt spid="33"/>
                                        </p:tgtEl>
                                      </p:cBhvr>
                                    </p:animEffect>
                                  </p:childTnLst>
                                </p:cTn>
                              </p:par>
                            </p:childTnLst>
                          </p:cTn>
                        </p:par>
                        <p:par>
                          <p:cTn id="36" fill="hold">
                            <p:stCondLst>
                              <p:cond delay="8500"/>
                            </p:stCondLst>
                            <p:childTnLst>
                              <p:par>
                                <p:cTn id="37" presetID="22" presetClass="entr" presetSubtype="1"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1000"/>
                                        <p:tgtEl>
                                          <p:spTgt spid="38"/>
                                        </p:tgtEl>
                                      </p:cBhvr>
                                    </p:animEffect>
                                  </p:childTnLst>
                                </p:cTn>
                              </p:par>
                            </p:childTnLst>
                          </p:cTn>
                        </p:par>
                        <p:par>
                          <p:cTn id="40" fill="hold">
                            <p:stCondLst>
                              <p:cond delay="9500"/>
                            </p:stCondLst>
                            <p:childTnLst>
                              <p:par>
                                <p:cTn id="41" presetID="22" presetClass="entr" presetSubtype="8"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1000"/>
                                        <p:tgtEl>
                                          <p:spTgt spid="41"/>
                                        </p:tgtEl>
                                      </p:cBhvr>
                                    </p:animEffect>
                                  </p:childTnLst>
                                </p:cTn>
                              </p:par>
                            </p:childTnLst>
                          </p:cTn>
                        </p:par>
                        <p:par>
                          <p:cTn id="44" fill="hold">
                            <p:stCondLst>
                              <p:cond delay="10500"/>
                            </p:stCondLst>
                            <p:childTnLst>
                              <p:par>
                                <p:cTn id="45" presetID="22" presetClass="entr" presetSubtype="4"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down)">
                                      <p:cBhvr>
                                        <p:cTn id="47" dur="1000"/>
                                        <p:tgtEl>
                                          <p:spTgt spid="42"/>
                                        </p:tgtEl>
                                      </p:cBhvr>
                                    </p:animEffect>
                                  </p:childTnLst>
                                </p:cTn>
                              </p:par>
                            </p:childTnLst>
                          </p:cTn>
                        </p:par>
                        <p:par>
                          <p:cTn id="48" fill="hold">
                            <p:stCondLst>
                              <p:cond delay="11500"/>
                            </p:stCondLst>
                            <p:childTnLst>
                              <p:par>
                                <p:cTn id="49" presetID="22" presetClass="entr" presetSubtype="1"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1000"/>
                                        <p:tgtEl>
                                          <p:spTgt spid="21"/>
                                        </p:tgtEl>
                                      </p:cBhvr>
                                    </p:animEffect>
                                  </p:childTnLst>
                                </p:cTn>
                              </p:par>
                            </p:childTnLst>
                          </p:cTn>
                        </p:par>
                        <p:par>
                          <p:cTn id="52" fill="hold">
                            <p:stCondLst>
                              <p:cond delay="12500"/>
                            </p:stCondLst>
                            <p:childTnLst>
                              <p:par>
                                <p:cTn id="53" presetID="22" presetClass="entr" presetSubtype="4"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0" grpId="0"/>
      <p:bldP spid="22" grpId="0"/>
      <p:bldP spid="28" grpId="0"/>
      <p:bldP spid="29" grpId="0"/>
      <p:bldP spid="38" grpId="0"/>
      <p:bldP spid="41"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1331640" y="404664"/>
            <a:ext cx="5970494" cy="835460"/>
          </a:xfrm>
        </p:spPr>
        <p:txBody>
          <a:bodyPr>
            <a:normAutofit/>
          </a:bodyPr>
          <a:lstStyle/>
          <a:p>
            <a:pPr algn="ctr"/>
            <a:r>
              <a:rPr lang="ru-RU" b="1" dirty="0" smtClean="0">
                <a:latin typeface="Times New Roman" pitchFamily="18" charset="0"/>
                <a:cs typeface="Times New Roman" pitchFamily="18" charset="0"/>
              </a:rPr>
              <a:t>Раздел 4. Сведения о скважинах</a:t>
            </a:r>
            <a:endParaRPr lang="ru-RU" b="1" dirty="0">
              <a:latin typeface="Times New Roman" pitchFamily="18" charset="0"/>
              <a:cs typeface="Times New Roman" pitchFamily="18" charset="0"/>
            </a:endParaRPr>
          </a:p>
        </p:txBody>
      </p:sp>
      <p:sp>
        <p:nvSpPr>
          <p:cNvPr id="9" name="Текст 2"/>
          <p:cNvSpPr txBox="1">
            <a:spLocks/>
          </p:cNvSpPr>
          <p:nvPr/>
        </p:nvSpPr>
        <p:spPr>
          <a:xfrm>
            <a:off x="422995" y="989906"/>
            <a:ext cx="8208912" cy="5616624"/>
          </a:xfrm>
          <a:prstGeom prst="rect">
            <a:avLst/>
          </a:prstGeom>
        </p:spPr>
        <p:txBody>
          <a:bodyPr vert="horz" lIns="91440" tIns="45720" rIns="91440" bIns="45720" rtlCol="0" anchor="t">
            <a:normAutofit/>
          </a:bodyPr>
          <a:lstStyle>
            <a:lvl1pPr marL="0" indent="0" algn="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2"/>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indent="180975" algn="just"/>
            <a:r>
              <a:rPr lang="ru-RU" sz="1600" dirty="0" smtClean="0">
                <a:latin typeface="Times New Roman" pitchFamily="18" charset="0"/>
                <a:cs typeface="Times New Roman" pitchFamily="18" charset="0"/>
              </a:rPr>
              <a:t>В разделах 4–6 отчётной формы соответствующие сведения о наименовании скважин, о типе и целевом использовании подземных вод, о контролируемых химических компонентах приводятся только по тем водоносным горизонтам, которые приведены в разделе 3.</a:t>
            </a:r>
          </a:p>
          <a:p>
            <a:pPr indent="180975" algn="just"/>
            <a:r>
              <a:rPr lang="ru-RU" sz="1600" dirty="0" smtClean="0">
                <a:latin typeface="Times New Roman" pitchFamily="18" charset="0"/>
                <a:cs typeface="Times New Roman" pitchFamily="18" charset="0"/>
              </a:rPr>
              <a:t>Для водоносных горизонтов, не отраженных в разделе 3, соответствующие графы оставляются пустыми.</a:t>
            </a:r>
            <a:endParaRPr lang="ru-RU" sz="1600" dirty="0" smtClean="0">
              <a:latin typeface="Georgia" pitchFamily="18" charset="0"/>
            </a:endParaRPr>
          </a:p>
          <a:p>
            <a:pPr indent="180975" algn="just"/>
            <a:endParaRPr lang="ru-RU" sz="1600" dirty="0" smtClean="0">
              <a:latin typeface="Georgia" pitchFamily="18" charset="0"/>
            </a:endParaRPr>
          </a:p>
          <a:p>
            <a:pPr algn="just"/>
            <a:endParaRPr lang="ru-RU" dirty="0" smtClean="0">
              <a:latin typeface="Georgia" pitchFamily="18" charset="0"/>
            </a:endParaRPr>
          </a:p>
          <a:p>
            <a:pPr indent="180975" algn="just">
              <a:buFont typeface="Arial" pitchFamily="34" charset="0"/>
              <a:buChar char="•"/>
            </a:pPr>
            <a:endParaRPr lang="ru-RU" dirty="0" smtClean="0">
              <a:latin typeface="Georgia" pitchFamily="18" charset="0"/>
            </a:endParaRPr>
          </a:p>
          <a:p>
            <a:pPr indent="180975" algn="just">
              <a:buFont typeface="Arial" pitchFamily="34" charset="0"/>
              <a:buChar char="•"/>
            </a:pPr>
            <a:endParaRPr lang="ru-RU" dirty="0" smtClean="0">
              <a:latin typeface="Georgia" pitchFamily="18" charset="0"/>
            </a:endParaRPr>
          </a:p>
          <a:p>
            <a:pPr algn="just"/>
            <a:endParaRPr lang="ru-RU" dirty="0"/>
          </a:p>
        </p:txBody>
      </p:sp>
      <p:sp>
        <p:nvSpPr>
          <p:cNvPr id="10" name="TextBox 9"/>
          <p:cNvSpPr txBox="1"/>
          <p:nvPr/>
        </p:nvSpPr>
        <p:spPr>
          <a:xfrm>
            <a:off x="395536" y="4261882"/>
            <a:ext cx="8352928" cy="861774"/>
          </a:xfrm>
          <a:prstGeom prst="rect">
            <a:avLst/>
          </a:prstGeom>
          <a:noFill/>
        </p:spPr>
        <p:txBody>
          <a:bodyPr wrap="square" rtlCol="0">
            <a:spAutoFit/>
          </a:bodyPr>
          <a:lstStyle/>
          <a:p>
            <a:pPr indent="180975" algn="just"/>
            <a:r>
              <a:rPr lang="ru-RU" sz="1600" dirty="0">
                <a:latin typeface="Times New Roman" pitchFamily="18" charset="0"/>
                <a:cs typeface="Times New Roman" pitchFamily="18" charset="0"/>
              </a:rPr>
              <a:t>В графах </a:t>
            </a:r>
            <a:r>
              <a:rPr lang="ru-RU" sz="1600" dirty="0" smtClean="0">
                <a:latin typeface="Times New Roman" pitchFamily="18" charset="0"/>
                <a:cs typeface="Times New Roman" pitchFamily="18" charset="0"/>
              </a:rPr>
              <a:t>3–11</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сведения </a:t>
            </a:r>
            <a:r>
              <a:rPr lang="ru-RU" sz="1600" dirty="0">
                <a:latin typeface="Times New Roman" pitchFamily="18" charset="0"/>
                <a:cs typeface="Times New Roman" pitchFamily="18" charset="0"/>
              </a:rPr>
              <a:t>приводятся отдельно для каждого водоносного горизонта и каждого наименования скважин, указанных в графе 1.</a:t>
            </a:r>
          </a:p>
          <a:p>
            <a:endParaRPr lang="ru-RU" dirty="0">
              <a:latin typeface="Times New Roman" pitchFamily="18" charset="0"/>
              <a:cs typeface="Times New Roman" pitchFamily="18" charset="0"/>
            </a:endParaRPr>
          </a:p>
        </p:txBody>
      </p:sp>
      <p:sp>
        <p:nvSpPr>
          <p:cNvPr id="14" name="TextBox 13"/>
          <p:cNvSpPr txBox="1"/>
          <p:nvPr/>
        </p:nvSpPr>
        <p:spPr>
          <a:xfrm>
            <a:off x="403151" y="4941168"/>
            <a:ext cx="8352928" cy="584775"/>
          </a:xfrm>
          <a:prstGeom prst="rect">
            <a:avLst/>
          </a:prstGeom>
          <a:noFill/>
        </p:spPr>
        <p:txBody>
          <a:bodyPr wrap="square" rtlCol="0">
            <a:spAutoFit/>
          </a:bodyPr>
          <a:lstStyle/>
          <a:p>
            <a:pPr indent="180975" algn="just"/>
            <a:r>
              <a:rPr lang="ru-RU" sz="1600" dirty="0">
                <a:latin typeface="Times New Roman" pitchFamily="18" charset="0"/>
                <a:cs typeface="Times New Roman" pitchFamily="18" charset="0"/>
              </a:rPr>
              <a:t>Если на участке недр имеется один водоносный </a:t>
            </a:r>
            <a:r>
              <a:rPr lang="ru-RU" sz="1600" dirty="0" smtClean="0">
                <a:latin typeface="Times New Roman" pitchFamily="18" charset="0"/>
                <a:cs typeface="Times New Roman" pitchFamily="18" charset="0"/>
              </a:rPr>
              <a:t>горизонт, то </a:t>
            </a:r>
            <a:r>
              <a:rPr lang="ru-RU" sz="1600" dirty="0">
                <a:latin typeface="Times New Roman" pitchFamily="18" charset="0"/>
                <a:cs typeface="Times New Roman" pitchFamily="18" charset="0"/>
              </a:rPr>
              <a:t>все сведения в разделе 4 указываются только в графах 3 и </a:t>
            </a:r>
            <a:r>
              <a:rPr lang="ru-RU" sz="1600" dirty="0" smtClean="0">
                <a:latin typeface="Times New Roman" pitchFamily="18" charset="0"/>
                <a:cs typeface="Times New Roman" pitchFamily="18" charset="0"/>
              </a:rPr>
              <a:t>6, а в остальных графах ничего не ставится.</a:t>
            </a:r>
            <a:endParaRPr lang="ru-RU" dirty="0">
              <a:latin typeface="Times New Roman" pitchFamily="18" charset="0"/>
              <a:cs typeface="Times New Roman" pitchFamily="18" charset="0"/>
            </a:endParaRPr>
          </a:p>
        </p:txBody>
      </p:sp>
      <p:pic>
        <p:nvPicPr>
          <p:cNvPr id="3074" name="Picture 2" descr="C:\Users\юзер1\Desktop\Новый точечный рисунок (3).b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700" y="2719388"/>
            <a:ext cx="7848600"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1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anim calcmode="lin" valueType="num">
                                      <p:cBhvr>
                                        <p:cTn id="1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anim calcmode="lin" valueType="num">
                                      <p:cBhvr>
                                        <p:cTn id="1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1000"/>
                                        <p:tgtEl>
                                          <p:spTgt spid="10"/>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260648"/>
            <a:ext cx="8496944" cy="6336704"/>
          </a:xfrm>
        </p:spPr>
        <p:txBody>
          <a:bodyPr>
            <a:normAutofit/>
          </a:bodyPr>
          <a:lstStyle/>
          <a:p>
            <a:pPr algn="just">
              <a:buClrTx/>
            </a:pPr>
            <a:r>
              <a:rPr lang="ru-RU" sz="1800" dirty="0" smtClean="0">
                <a:latin typeface="Times New Roman" pitchFamily="18" charset="0"/>
                <a:cs typeface="Times New Roman" pitchFamily="18" charset="0"/>
              </a:rPr>
              <a:t>Если </a:t>
            </a:r>
            <a:r>
              <a:rPr lang="ru-RU" sz="1800" dirty="0">
                <a:latin typeface="Times New Roman" pitchFamily="18" charset="0"/>
                <a:cs typeface="Times New Roman" pitchFamily="18" charset="0"/>
              </a:rPr>
              <a:t>на участке недр имеются два водоносных горизонта (в разделе 3 заполнены строки 08–09), то все сведения в разделе 4 указываются отдельно: для первого водоносного горизонта заполняются графы 3, 6, 7, для второго – графы 4, 8 и 9, </a:t>
            </a:r>
            <a:r>
              <a:rPr lang="ru-RU" sz="1800" dirty="0" smtClean="0">
                <a:latin typeface="Times New Roman" pitchFamily="18" charset="0"/>
                <a:cs typeface="Times New Roman" pitchFamily="18" charset="0"/>
              </a:rPr>
              <a:t>а графы </a:t>
            </a:r>
            <a:r>
              <a:rPr lang="ru-RU" sz="1800" dirty="0">
                <a:latin typeface="Times New Roman" pitchFamily="18" charset="0"/>
                <a:cs typeface="Times New Roman" pitchFamily="18" charset="0"/>
              </a:rPr>
              <a:t>5, 10 и </a:t>
            </a:r>
            <a:r>
              <a:rPr lang="ru-RU" sz="1800" dirty="0" smtClean="0">
                <a:latin typeface="Times New Roman" pitchFamily="18" charset="0"/>
                <a:cs typeface="Times New Roman" pitchFamily="18" charset="0"/>
              </a:rPr>
              <a:t>11 остаются пустыми. Если </a:t>
            </a:r>
            <a:r>
              <a:rPr lang="ru-RU" sz="1800" dirty="0">
                <a:latin typeface="Times New Roman" pitchFamily="18" charset="0"/>
                <a:cs typeface="Times New Roman" pitchFamily="18" charset="0"/>
              </a:rPr>
              <a:t>на участке недр имеются три водоносных горизонта (в разделе 3 заполнены строки 08–10), то все сведения в разделе 4 указываются отдельно:</a:t>
            </a:r>
          </a:p>
          <a:p>
            <a:pPr indent="180975" algn="just">
              <a:buClrTx/>
            </a:pPr>
            <a:r>
              <a:rPr lang="ru-RU" sz="1800" dirty="0">
                <a:latin typeface="Times New Roman" pitchFamily="18" charset="0"/>
                <a:cs typeface="Times New Roman" pitchFamily="18" charset="0"/>
              </a:rPr>
              <a:t>– для первого водоносного горизонта заполняются графы 3, 6, 7,</a:t>
            </a:r>
          </a:p>
          <a:p>
            <a:pPr indent="180975" algn="just">
              <a:buClrTx/>
            </a:pPr>
            <a:r>
              <a:rPr lang="ru-RU" sz="1800" dirty="0">
                <a:latin typeface="Times New Roman" pitchFamily="18" charset="0"/>
                <a:cs typeface="Times New Roman" pitchFamily="18" charset="0"/>
              </a:rPr>
              <a:t>– для второго – графы 4, 8 и 9,</a:t>
            </a:r>
          </a:p>
          <a:p>
            <a:pPr indent="180975" algn="just">
              <a:buClrTx/>
            </a:pPr>
            <a:r>
              <a:rPr lang="ru-RU" sz="1800" dirty="0">
                <a:latin typeface="Times New Roman" pitchFamily="18" charset="0"/>
                <a:cs typeface="Times New Roman" pitchFamily="18" charset="0"/>
              </a:rPr>
              <a:t>– для третьего – в графах 5, 10 и 11.</a:t>
            </a:r>
          </a:p>
          <a:p>
            <a:pPr algn="just">
              <a:buClrTx/>
            </a:pPr>
            <a:r>
              <a:rPr lang="ru-RU" sz="1800" dirty="0">
                <a:latin typeface="Times New Roman" pitchFamily="18" charset="0"/>
                <a:cs typeface="Times New Roman" pitchFamily="18" charset="0"/>
              </a:rPr>
              <a:t>В графах 3–11 по строкам 11–15 приводятся фактические сведения, имеющиеся на участке недр в отчетном году, </a:t>
            </a:r>
            <a:r>
              <a:rPr lang="ru-RU" sz="1800" dirty="0" smtClean="0">
                <a:latin typeface="Times New Roman" pitchFamily="18" charset="0"/>
                <a:cs typeface="Times New Roman" pitchFamily="18" charset="0"/>
              </a:rPr>
              <a:t>а графы </a:t>
            </a:r>
            <a:r>
              <a:rPr lang="ru-RU" sz="1800" dirty="0">
                <a:latin typeface="Times New Roman" pitchFamily="18" charset="0"/>
                <a:cs typeface="Times New Roman" pitchFamily="18" charset="0"/>
              </a:rPr>
              <a:t>и </a:t>
            </a:r>
            <a:r>
              <a:rPr lang="ru-RU" sz="1800" dirty="0" smtClean="0">
                <a:latin typeface="Times New Roman" pitchFamily="18" charset="0"/>
                <a:cs typeface="Times New Roman" pitchFamily="18" charset="0"/>
              </a:rPr>
              <a:t>строки, </a:t>
            </a:r>
            <a:r>
              <a:rPr lang="ru-RU" sz="1800" dirty="0">
                <a:latin typeface="Times New Roman" pitchFamily="18" charset="0"/>
                <a:cs typeface="Times New Roman" pitchFamily="18" charset="0"/>
              </a:rPr>
              <a:t>по которым сведения отсутствуют, </a:t>
            </a:r>
            <a:r>
              <a:rPr lang="ru-RU" sz="1800" dirty="0" smtClean="0">
                <a:latin typeface="Times New Roman" pitchFamily="18" charset="0"/>
                <a:cs typeface="Times New Roman" pitchFamily="18" charset="0"/>
              </a:rPr>
              <a:t>остаются пустыми.</a:t>
            </a:r>
          </a:p>
          <a:p>
            <a:pPr algn="just">
              <a:buClrTx/>
            </a:pPr>
            <a:r>
              <a:rPr lang="ru-RU" sz="1800" dirty="0">
                <a:latin typeface="Times New Roman" pitchFamily="18" charset="0"/>
                <a:cs typeface="Times New Roman" pitchFamily="18" charset="0"/>
              </a:rPr>
              <a:t>При наличии на участке недр нескольких скважин одного наименования на один и тот же водоносный горизонт в графах 6, 8 и 10 указывается минимальная глубина скважины, а в графах 7, 9 и 11 – максимальная глубина от поверхности земли. Глубина указывается в метрах</a:t>
            </a:r>
            <a:r>
              <a:rPr lang="ru-RU" sz="1800" dirty="0" smtClean="0">
                <a:latin typeface="Times New Roman" pitchFamily="18" charset="0"/>
                <a:cs typeface="Times New Roman" pitchFamily="18" charset="0"/>
              </a:rPr>
              <a:t>.</a:t>
            </a:r>
          </a:p>
          <a:p>
            <a:pPr algn="just">
              <a:buClrTx/>
            </a:pPr>
            <a:r>
              <a:rPr lang="ru-RU" sz="1800" dirty="0">
                <a:latin typeface="Times New Roman" pitchFamily="18" charset="0"/>
                <a:cs typeface="Times New Roman" pitchFamily="18" charset="0"/>
              </a:rPr>
              <a:t>Если на один и тот же водоносный горизонт на участке недр имеется только одна скважина одного наименования, то ее глубина указывается в графах 6, 8 и 10, а в графах 7, 9 и 11 </a:t>
            </a:r>
            <a:r>
              <a:rPr lang="ru-RU" sz="1800" dirty="0" smtClean="0">
                <a:latin typeface="Times New Roman" pitchFamily="18" charset="0"/>
                <a:cs typeface="Times New Roman" pitchFamily="18" charset="0"/>
              </a:rPr>
              <a:t>ничего не ставится. Показатели </a:t>
            </a:r>
            <a:r>
              <a:rPr lang="ru-RU" sz="1800" dirty="0">
                <a:latin typeface="Times New Roman" pitchFamily="18" charset="0"/>
                <a:cs typeface="Times New Roman" pitchFamily="18" charset="0"/>
              </a:rPr>
              <a:t>в графах 6–11 приводятся </a:t>
            </a:r>
            <a:r>
              <a:rPr lang="ru-RU" sz="1800" dirty="0" smtClean="0">
                <a:latin typeface="Times New Roman" pitchFamily="18" charset="0"/>
                <a:cs typeface="Times New Roman" pitchFamily="18" charset="0"/>
              </a:rPr>
              <a:t>целым числом.</a:t>
            </a:r>
            <a:endParaRPr lang="ru-RU" sz="1800" dirty="0">
              <a:latin typeface="Times New Roman" pitchFamily="18" charset="0"/>
              <a:cs typeface="Times New Roman" pitchFamily="18" charset="0"/>
            </a:endParaRPr>
          </a:p>
          <a:p>
            <a:pPr indent="180975" algn="just"/>
            <a:endParaRPr lang="ru-RU"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86795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000"/>
                                        <p:tgtEl>
                                          <p:spTgt spid="3">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1000"/>
                                        <p:tgtEl>
                                          <p:spTgt spid="3">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1000"/>
                                        <p:tgtEl>
                                          <p:spTgt spid="3">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1000"/>
                                        <p:tgtEl>
                                          <p:spTgt spid="3">
                                            <p:txEl>
                                              <p:pRg st="4" end="4"/>
                                            </p:tx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1000"/>
                                        <p:tgtEl>
                                          <p:spTgt spid="3">
                                            <p:txEl>
                                              <p:pRg st="5" end="5"/>
                                            </p:txEl>
                                          </p:spTgt>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567277" y="188640"/>
            <a:ext cx="5970494" cy="835460"/>
          </a:xfrm>
        </p:spPr>
        <p:txBody>
          <a:bodyPr>
            <a:normAutofit/>
          </a:bodyPr>
          <a:lstStyle/>
          <a:p>
            <a:pPr algn="ctr"/>
            <a:r>
              <a:rPr lang="ru-RU" b="1" dirty="0" smtClean="0">
                <a:latin typeface="Times New Roman" pitchFamily="18" charset="0"/>
                <a:cs typeface="Times New Roman" pitchFamily="18" charset="0"/>
              </a:rPr>
              <a:t>Раздел 5. Сведения об объемах добычи подземных вод</a:t>
            </a:r>
            <a:endParaRPr lang="ru-RU" b="1" dirty="0">
              <a:latin typeface="Times New Roman" pitchFamily="18" charset="0"/>
              <a:cs typeface="Times New Roman" pitchFamily="18" charset="0"/>
            </a:endParaRPr>
          </a:p>
        </p:txBody>
      </p:sp>
      <p:sp>
        <p:nvSpPr>
          <p:cNvPr id="2" name="TextBox 1"/>
          <p:cNvSpPr txBox="1"/>
          <p:nvPr/>
        </p:nvSpPr>
        <p:spPr>
          <a:xfrm>
            <a:off x="107711" y="836712"/>
            <a:ext cx="8943061" cy="584775"/>
          </a:xfrm>
          <a:prstGeom prst="rect">
            <a:avLst/>
          </a:prstGeom>
          <a:noFill/>
        </p:spPr>
        <p:txBody>
          <a:bodyPr wrap="square" rtlCol="0">
            <a:spAutoFit/>
          </a:bodyPr>
          <a:lstStyle/>
          <a:p>
            <a:pPr indent="180975" algn="just"/>
            <a:r>
              <a:rPr lang="ru-RU" sz="1600" dirty="0">
                <a:latin typeface="Times New Roman" pitchFamily="18" charset="0"/>
                <a:cs typeface="Times New Roman" pitchFamily="18" charset="0"/>
              </a:rPr>
              <a:t>Сведения об объемах добычи подземных вод приводятся отдельно по типам и целевому назначению их использования для каждого водоносного </a:t>
            </a:r>
            <a:r>
              <a:rPr lang="ru-RU" sz="1600" dirty="0" smtClean="0">
                <a:latin typeface="Times New Roman" pitchFamily="18" charset="0"/>
                <a:cs typeface="Times New Roman" pitchFamily="18" charset="0"/>
              </a:rPr>
              <a:t>горизонта. </a:t>
            </a:r>
            <a:endParaRPr lang="ru-RU" sz="1600" dirty="0">
              <a:latin typeface="Times New Roman" pitchFamily="18" charset="0"/>
              <a:cs typeface="Times New Roman" pitchFamily="18" charset="0"/>
            </a:endParaRPr>
          </a:p>
        </p:txBody>
      </p:sp>
      <p:sp>
        <p:nvSpPr>
          <p:cNvPr id="16" name="TextBox 15"/>
          <p:cNvSpPr txBox="1"/>
          <p:nvPr/>
        </p:nvSpPr>
        <p:spPr>
          <a:xfrm>
            <a:off x="1005211" y="3907795"/>
            <a:ext cx="7122161" cy="338554"/>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Величина добычи подземных вод, установленная в лицензии</a:t>
            </a:r>
            <a:r>
              <a:rPr lang="ru-RU" sz="1600" dirty="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32" name="TextBox 31"/>
          <p:cNvSpPr txBox="1"/>
          <p:nvPr/>
        </p:nvSpPr>
        <p:spPr>
          <a:xfrm>
            <a:off x="166524" y="4877416"/>
            <a:ext cx="8851331" cy="1169551"/>
          </a:xfrm>
          <a:prstGeom prst="rect">
            <a:avLst/>
          </a:prstGeom>
          <a:noFill/>
        </p:spPr>
        <p:txBody>
          <a:bodyPr wrap="square" rtlCol="0">
            <a:spAutoFit/>
          </a:bodyPr>
          <a:lstStyle/>
          <a:p>
            <a:pPr indent="180975" algn="just"/>
            <a:r>
              <a:rPr lang="ru-RU" sz="1400" dirty="0">
                <a:latin typeface="Times New Roman" pitchFamily="18" charset="0"/>
                <a:cs typeface="Times New Roman" pitchFamily="18" charset="0"/>
              </a:rPr>
              <a:t>По строке 16 записываются объемы добычи подземных вод для питьевого и хозяйственно-бытового водоснабжения (питьевые подземные воды) отдельно для первого (графы 4 и 7), второго (графы 5 и 8) и третьего (графы </a:t>
            </a:r>
            <a:r>
              <a:rPr lang="ru-RU" sz="1400" dirty="0" smtClean="0">
                <a:latin typeface="Times New Roman" pitchFamily="18" charset="0"/>
                <a:cs typeface="Times New Roman" pitchFamily="18" charset="0"/>
              </a:rPr>
              <a:t>6 </a:t>
            </a:r>
            <a:r>
              <a:rPr lang="ru-RU" sz="1400" dirty="0">
                <a:latin typeface="Times New Roman" pitchFamily="18" charset="0"/>
                <a:cs typeface="Times New Roman" pitchFamily="18" charset="0"/>
              </a:rPr>
              <a:t>и </a:t>
            </a:r>
            <a:r>
              <a:rPr lang="ru-RU" sz="1400" dirty="0" smtClean="0">
                <a:latin typeface="Times New Roman" pitchFamily="18" charset="0"/>
                <a:cs typeface="Times New Roman" pitchFamily="18" charset="0"/>
              </a:rPr>
              <a:t>9) </a:t>
            </a:r>
            <a:r>
              <a:rPr lang="ru-RU" sz="1400" dirty="0">
                <a:latin typeface="Times New Roman" pitchFamily="18" charset="0"/>
                <a:cs typeface="Times New Roman" pitchFamily="18" charset="0"/>
              </a:rPr>
              <a:t>водоносных горизонтов, а по строке 17 – аналогичные данные об объемах добычи подземных вод для технологического обеспечения водой объектов промышленности (технические подземные воды).</a:t>
            </a:r>
          </a:p>
          <a:p>
            <a:endParaRPr lang="ru-RU" sz="1400" dirty="0"/>
          </a:p>
        </p:txBody>
      </p:sp>
      <p:sp>
        <p:nvSpPr>
          <p:cNvPr id="35" name="TextBox 34"/>
          <p:cNvSpPr txBox="1"/>
          <p:nvPr/>
        </p:nvSpPr>
        <p:spPr>
          <a:xfrm>
            <a:off x="138496" y="5877272"/>
            <a:ext cx="8785498" cy="800219"/>
          </a:xfrm>
          <a:prstGeom prst="rect">
            <a:avLst/>
          </a:prstGeom>
          <a:noFill/>
        </p:spPr>
        <p:txBody>
          <a:bodyPr wrap="square" rtlCol="0">
            <a:spAutoFit/>
          </a:bodyPr>
          <a:lstStyle/>
          <a:p>
            <a:pPr indent="180975" algn="just"/>
            <a:r>
              <a:rPr lang="ru-RU" sz="1400" dirty="0">
                <a:latin typeface="Times New Roman" pitchFamily="18" charset="0"/>
                <a:cs typeface="Times New Roman" pitchFamily="18" charset="0"/>
              </a:rPr>
              <a:t>Если добыча подземных вод осуществляется только для питьевого и </a:t>
            </a:r>
            <a:r>
              <a:rPr lang="ru-RU" sz="1400" dirty="0" smtClean="0">
                <a:latin typeface="Times New Roman" pitchFamily="18" charset="0"/>
                <a:cs typeface="Times New Roman" pitchFamily="18" charset="0"/>
              </a:rPr>
              <a:t>хозяйственно-бытового водоснабжения</a:t>
            </a:r>
            <a:r>
              <a:rPr lang="ru-RU" sz="1400" dirty="0">
                <a:latin typeface="Times New Roman" pitchFamily="18" charset="0"/>
                <a:cs typeface="Times New Roman" pitchFamily="18" charset="0"/>
              </a:rPr>
              <a:t>, сведения вносятся только в строку 16, а в </a:t>
            </a:r>
            <a:r>
              <a:rPr lang="ru-RU" sz="1400" dirty="0" smtClean="0">
                <a:latin typeface="Times New Roman" pitchFamily="18" charset="0"/>
                <a:cs typeface="Times New Roman" pitchFamily="18" charset="0"/>
              </a:rPr>
              <a:t>строка 17 остается пустой</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
        <p:nvSpPr>
          <p:cNvPr id="21" name="TextBox 20"/>
          <p:cNvSpPr txBox="1"/>
          <p:nvPr/>
        </p:nvSpPr>
        <p:spPr>
          <a:xfrm>
            <a:off x="107712" y="1421487"/>
            <a:ext cx="8917164" cy="830997"/>
          </a:xfrm>
          <a:prstGeom prst="rect">
            <a:avLst/>
          </a:prstGeom>
          <a:noFill/>
        </p:spPr>
        <p:txBody>
          <a:bodyPr wrap="square" rtlCol="0">
            <a:spAutoFit/>
          </a:bodyPr>
          <a:lstStyle/>
          <a:p>
            <a:pPr indent="180975"/>
            <a:r>
              <a:rPr lang="ru-RU" sz="1600" dirty="0">
                <a:latin typeface="Times New Roman" pitchFamily="18" charset="0"/>
                <a:cs typeface="Times New Roman" pitchFamily="18" charset="0"/>
              </a:rPr>
              <a:t>В графах </a:t>
            </a:r>
            <a:r>
              <a:rPr lang="ru-RU" sz="1600" dirty="0" smtClean="0">
                <a:latin typeface="Times New Roman" pitchFamily="18" charset="0"/>
                <a:cs typeface="Times New Roman" pitchFamily="18" charset="0"/>
              </a:rPr>
              <a:t>4–6 учитывается </a:t>
            </a:r>
            <a:r>
              <a:rPr lang="ru-RU" sz="1600" dirty="0">
                <a:latin typeface="Times New Roman" pitchFamily="18" charset="0"/>
                <a:cs typeface="Times New Roman" pitchFamily="18" charset="0"/>
              </a:rPr>
              <a:t>величина добычи подземных вод, установленная в </a:t>
            </a:r>
            <a:r>
              <a:rPr lang="ru-RU" sz="1600" dirty="0" smtClean="0">
                <a:latin typeface="Times New Roman" pitchFamily="18" charset="0"/>
                <a:cs typeface="Times New Roman" pitchFamily="18" charset="0"/>
              </a:rPr>
              <a:t>лицензии, </a:t>
            </a:r>
            <a:r>
              <a:rPr lang="ru-RU" sz="1600" dirty="0">
                <a:latin typeface="Times New Roman" pitchFamily="18" charset="0"/>
                <a:cs typeface="Times New Roman" pitchFamily="18" charset="0"/>
              </a:rPr>
              <a:t>в графах </a:t>
            </a:r>
            <a:r>
              <a:rPr lang="ru-RU" sz="1600" dirty="0" smtClean="0">
                <a:latin typeface="Times New Roman" pitchFamily="18" charset="0"/>
                <a:cs typeface="Times New Roman" pitchFamily="18" charset="0"/>
              </a:rPr>
              <a:t>7–9 – </a:t>
            </a:r>
            <a:r>
              <a:rPr lang="ru-RU" sz="1600" dirty="0">
                <a:latin typeface="Times New Roman" pitchFamily="18" charset="0"/>
                <a:cs typeface="Times New Roman" pitchFamily="18" charset="0"/>
              </a:rPr>
              <a:t>фактическая величина добычи подземных вод за отчетный </a:t>
            </a:r>
            <a:r>
              <a:rPr lang="ru-RU" sz="1600" dirty="0" smtClean="0">
                <a:latin typeface="Times New Roman" pitchFamily="18" charset="0"/>
                <a:cs typeface="Times New Roman" pitchFamily="18" charset="0"/>
              </a:rPr>
              <a:t>год. Просьба обратить внимание на единицы измерения!</a:t>
            </a:r>
            <a:endParaRPr lang="ru-RU" sz="1600" dirty="0">
              <a:latin typeface="Times New Roman" pitchFamily="18" charset="0"/>
              <a:cs typeface="Times New Roman" pitchFamily="18" charset="0"/>
            </a:endParaRPr>
          </a:p>
        </p:txBody>
      </p:sp>
      <p:pic>
        <p:nvPicPr>
          <p:cNvPr id="1026" name="Picture 2" descr="C:\Users\Желнин\Desktop\Новый точечный рисунок (8).b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92820" y="4376950"/>
            <a:ext cx="5276850" cy="447675"/>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Прямая соединительная линия 21"/>
          <p:cNvCxnSpPr/>
          <p:nvPr/>
        </p:nvCxnSpPr>
        <p:spPr>
          <a:xfrm>
            <a:off x="4860032" y="4624573"/>
            <a:ext cx="110207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098" name="Picture 2" descr="C:\Users\юзер1\Desktop\Новый точечный рисунок (4).bm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8857" y="2276872"/>
            <a:ext cx="7724775"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36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2000"/>
                                        <p:tgtEl>
                                          <p:spTgt spid="16"/>
                                        </p:tgtEl>
                                      </p:cBhvr>
                                    </p:animEffect>
                                  </p:childTnLst>
                                </p:cTn>
                              </p:par>
                            </p:childTnLst>
                          </p:cTn>
                        </p:par>
                        <p:par>
                          <p:cTn id="16" fill="hold">
                            <p:stCondLst>
                              <p:cond delay="4000"/>
                            </p:stCondLst>
                            <p:childTnLst>
                              <p:par>
                                <p:cTn id="17" presetID="22" presetClass="entr" presetSubtype="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1000"/>
                                        <p:tgtEl>
                                          <p:spTgt spid="32"/>
                                        </p:tgtEl>
                                      </p:cBhvr>
                                    </p:animEffect>
                                  </p:childTnLst>
                                </p:cTn>
                              </p:par>
                            </p:childTnLst>
                          </p:cTn>
                        </p:par>
                        <p:par>
                          <p:cTn id="20" fill="hold">
                            <p:stCondLst>
                              <p:cond delay="5000"/>
                            </p:stCondLst>
                            <p:childTnLst>
                              <p:par>
                                <p:cTn id="21" presetID="22" presetClass="entr" presetSubtype="1"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1000"/>
                                        <p:tgtEl>
                                          <p:spTgt spid="35"/>
                                        </p:tgtEl>
                                      </p:cBhvr>
                                    </p:animEffect>
                                  </p:childTnLst>
                                </p:cTn>
                              </p:par>
                            </p:childTnLst>
                          </p:cTn>
                        </p:par>
                        <p:par>
                          <p:cTn id="24" fill="hold">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1000"/>
                                        <p:tgtEl>
                                          <p:spTgt spid="21"/>
                                        </p:tgtEl>
                                      </p:cBhvr>
                                    </p:animEffect>
                                  </p:childTnLst>
                                </p:cTn>
                              </p:par>
                            </p:childTnLst>
                          </p:cTn>
                        </p:par>
                        <p:par>
                          <p:cTn id="28" fill="hold">
                            <p:stCondLst>
                              <p:cond delay="70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6" grpId="0"/>
      <p:bldP spid="32" grpId="0"/>
      <p:bldP spid="35"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383011" y="625867"/>
            <a:ext cx="8352928" cy="923330"/>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Если на </a:t>
            </a:r>
            <a:r>
              <a:rPr lang="ru-RU" dirty="0">
                <a:latin typeface="Times New Roman" pitchFamily="18" charset="0"/>
                <a:cs typeface="Times New Roman" pitchFamily="18" charset="0"/>
              </a:rPr>
              <a:t>участке недр </a:t>
            </a:r>
            <a:r>
              <a:rPr lang="ru-RU" dirty="0" smtClean="0">
                <a:latin typeface="Times New Roman" pitchFamily="18" charset="0"/>
                <a:cs typeface="Times New Roman" pitchFamily="18" charset="0"/>
              </a:rPr>
              <a:t>осуществляется добыча </a:t>
            </a:r>
            <a:r>
              <a:rPr lang="ru-RU" dirty="0">
                <a:latin typeface="Times New Roman" pitchFamily="18" charset="0"/>
                <a:cs typeface="Times New Roman" pitchFamily="18" charset="0"/>
              </a:rPr>
              <a:t>только технических подземных вод для технологического обеспечения водой объектов промышленности, то заполняется только строка 17, а в</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строке </a:t>
            </a:r>
            <a:r>
              <a:rPr lang="ru-RU" dirty="0" smtClean="0">
                <a:latin typeface="Times New Roman" pitchFamily="18" charset="0"/>
                <a:cs typeface="Times New Roman" pitchFamily="18" charset="0"/>
              </a:rPr>
              <a:t>16 ничего не ставится.</a:t>
            </a:r>
            <a:endParaRPr lang="ru-RU" dirty="0">
              <a:latin typeface="Georgia" pitchFamily="18" charset="0"/>
            </a:endParaRPr>
          </a:p>
        </p:txBody>
      </p:sp>
      <p:sp>
        <p:nvSpPr>
          <p:cNvPr id="2" name="Прямоугольник 1"/>
          <p:cNvSpPr/>
          <p:nvPr/>
        </p:nvSpPr>
        <p:spPr>
          <a:xfrm>
            <a:off x="383011" y="1844824"/>
            <a:ext cx="8352928" cy="2585323"/>
          </a:xfrm>
          <a:prstGeom prst="rect">
            <a:avLst/>
          </a:prstGeom>
        </p:spPr>
        <p:txBody>
          <a:bodyPr wrap="square">
            <a:spAutoFit/>
          </a:bodyPr>
          <a:lstStyle/>
          <a:p>
            <a:pPr algn="just">
              <a:buClrTx/>
            </a:pPr>
            <a:r>
              <a:rPr lang="ru-RU" dirty="0">
                <a:latin typeface="Times New Roman" pitchFamily="18" charset="0"/>
                <a:cs typeface="Times New Roman" pitchFamily="18" charset="0"/>
              </a:rPr>
              <a:t>При осуществлении совместной добычи подземных вод из первого и второго водоносных горизонтов объемы добычи для каждого из них устанавливаются пропорционально величинам запасов подземных вод этих водоносных </a:t>
            </a:r>
            <a:r>
              <a:rPr lang="ru-RU" dirty="0" smtClean="0">
                <a:latin typeface="Times New Roman" pitchFamily="18" charset="0"/>
                <a:cs typeface="Times New Roman" pitchFamily="18" charset="0"/>
              </a:rPr>
              <a:t>горизонтов. Если </a:t>
            </a:r>
            <a:r>
              <a:rPr lang="ru-RU" dirty="0">
                <a:latin typeface="Times New Roman" pitchFamily="18" charset="0"/>
                <a:cs typeface="Times New Roman" pitchFamily="18" charset="0"/>
              </a:rPr>
              <a:t>за отчетный год запасы подземных вод по водоносным горизонтам не были оценены и не прошли государственную экспертизу в установленном порядке, то для каждого водоносного горизонта объем добычи устанавливается в количестве 50% от величины совместной добычи. Аналогичным образом учитываются данные, если осуществляется совместная добыча подземных вод из второго и третьего водоносных горизонтов</a:t>
            </a:r>
            <a:r>
              <a:rPr lang="ru-RU" dirty="0" smtClean="0">
                <a:latin typeface="Times New Roman" pitchFamily="18" charset="0"/>
                <a:cs typeface="Times New Roman" pitchFamily="18" charset="0"/>
              </a:rPr>
              <a:t>.</a:t>
            </a:r>
          </a:p>
        </p:txBody>
      </p:sp>
      <p:sp>
        <p:nvSpPr>
          <p:cNvPr id="3" name="TextBox 2"/>
          <p:cNvSpPr txBox="1"/>
          <p:nvPr/>
        </p:nvSpPr>
        <p:spPr>
          <a:xfrm>
            <a:off x="383011" y="4869160"/>
            <a:ext cx="8352928" cy="1477328"/>
          </a:xfrm>
          <a:prstGeom prst="rect">
            <a:avLst/>
          </a:prstGeom>
          <a:noFill/>
        </p:spPr>
        <p:txBody>
          <a:bodyPr wrap="square" rtlCol="0">
            <a:spAutoFit/>
          </a:bodyPr>
          <a:lstStyle/>
          <a:p>
            <a:pPr algn="just">
              <a:buClrTx/>
            </a:pPr>
            <a:r>
              <a:rPr lang="ru-RU" dirty="0" smtClean="0">
                <a:latin typeface="Times New Roman" pitchFamily="18" charset="0"/>
                <a:cs typeface="Times New Roman" pitchFamily="18" charset="0"/>
              </a:rPr>
              <a:t>Показатели </a:t>
            </a:r>
            <a:r>
              <a:rPr lang="ru-RU" dirty="0">
                <a:latin typeface="Times New Roman" pitchFamily="18" charset="0"/>
                <a:cs typeface="Times New Roman" pitchFamily="18" charset="0"/>
              </a:rPr>
              <a:t>объемов добычи подземных вод приводятся в кубических метрах за отчетный год с точностью до целых чисел, если их величина составляет более одной тысячи кубических метров, или с одним знаком после запятой, если эта величина менее тысячи кубических метров.</a:t>
            </a:r>
          </a:p>
          <a:p>
            <a:endParaRPr lang="ru-RU" dirty="0"/>
          </a:p>
        </p:txBody>
      </p:sp>
    </p:spTree>
    <p:extLst>
      <p:ext uri="{BB962C8B-B14F-4D97-AF65-F5344CB8AC3E}">
        <p14:creationId xmlns:p14="http://schemas.microsoft.com/office/powerpoint/2010/main" val="86032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43599" y="188640"/>
            <a:ext cx="5970494" cy="1440160"/>
          </a:xfrm>
        </p:spPr>
        <p:txBody>
          <a:bodyPr>
            <a:noAutofit/>
          </a:bodyPr>
          <a:lstStyle/>
          <a:p>
            <a:pPr algn="ctr"/>
            <a:r>
              <a:rPr lang="ru-RU" b="1" dirty="0">
                <a:latin typeface="Times New Roman" pitchFamily="18" charset="0"/>
                <a:cs typeface="Times New Roman" pitchFamily="18" charset="0"/>
              </a:rPr>
              <a:t>Раздел 6. Сведения о качестве </a:t>
            </a:r>
            <a:r>
              <a:rPr lang="ru-RU" b="1" dirty="0" smtClean="0">
                <a:latin typeface="Times New Roman" pitchFamily="18" charset="0"/>
                <a:cs typeface="Times New Roman" pitchFamily="18" charset="0"/>
              </a:rPr>
              <a:t>питьевых </a:t>
            </a:r>
            <a:r>
              <a:rPr lang="ru-RU" b="1" dirty="0">
                <a:latin typeface="Times New Roman" pitchFamily="18" charset="0"/>
                <a:cs typeface="Times New Roman" pitchFamily="18" charset="0"/>
              </a:rPr>
              <a:t>и </a:t>
            </a:r>
            <a:r>
              <a:rPr lang="ru-RU" b="1" dirty="0" smtClean="0">
                <a:latin typeface="Times New Roman" pitchFamily="18" charset="0"/>
                <a:cs typeface="Times New Roman" pitchFamily="18" charset="0"/>
              </a:rPr>
              <a:t>технических подземных  вод</a:t>
            </a:r>
            <a:endParaRPr lang="ru-RU" sz="2400" dirty="0">
              <a:latin typeface="Times New Roman" pitchFamily="18" charset="0"/>
              <a:cs typeface="Times New Roman" pitchFamily="18" charset="0"/>
            </a:endParaRPr>
          </a:p>
        </p:txBody>
      </p:sp>
      <p:sp>
        <p:nvSpPr>
          <p:cNvPr id="4" name="TextBox 3"/>
          <p:cNvSpPr txBox="1"/>
          <p:nvPr/>
        </p:nvSpPr>
        <p:spPr>
          <a:xfrm>
            <a:off x="323553" y="999743"/>
            <a:ext cx="8496944" cy="1077218"/>
          </a:xfrm>
          <a:prstGeom prst="rect">
            <a:avLst/>
          </a:prstGeom>
          <a:noFill/>
        </p:spPr>
        <p:txBody>
          <a:bodyPr wrap="square" rtlCol="0">
            <a:spAutoFit/>
          </a:bodyPr>
          <a:lstStyle/>
          <a:p>
            <a:pPr indent="180975" algn="just"/>
            <a:r>
              <a:rPr lang="ru-RU" sz="1600" dirty="0">
                <a:latin typeface="Times New Roman" pitchFamily="18" charset="0"/>
                <a:cs typeface="Times New Roman" pitchFamily="18" charset="0"/>
              </a:rPr>
              <a:t>Контролируемые показатели качества питьевых и технических подземных вод учитываются отдельно по каждому водоносному горизонту. Если на участке недр имеется </a:t>
            </a:r>
            <a:r>
              <a:rPr lang="ru-RU" sz="1600" dirty="0" smtClean="0">
                <a:latin typeface="Times New Roman" pitchFamily="18" charset="0"/>
                <a:cs typeface="Times New Roman" pitchFamily="18" charset="0"/>
              </a:rPr>
              <a:t>один водоносный горизонт, то заполняется только графа 4, а в 5 и 6 ничего не ставится. Если водоносных горизонта два – заполняются 4 и 5 графы соответственно, а  6 остается пустой.</a:t>
            </a:r>
            <a:endParaRPr lang="ru-RU" sz="1600" dirty="0">
              <a:latin typeface="Times New Roman" pitchFamily="18" charset="0"/>
              <a:cs typeface="Times New Roman" pitchFamily="18" charset="0"/>
            </a:endParaRPr>
          </a:p>
        </p:txBody>
      </p:sp>
      <p:sp>
        <p:nvSpPr>
          <p:cNvPr id="2" name="TextBox 1"/>
          <p:cNvSpPr txBox="1"/>
          <p:nvPr/>
        </p:nvSpPr>
        <p:spPr>
          <a:xfrm>
            <a:off x="323553" y="2057167"/>
            <a:ext cx="8496944" cy="1323439"/>
          </a:xfrm>
          <a:prstGeom prst="rect">
            <a:avLst/>
          </a:prstGeom>
          <a:noFill/>
        </p:spPr>
        <p:txBody>
          <a:bodyPr wrap="square" rtlCol="0">
            <a:spAutoFit/>
          </a:bodyPr>
          <a:lstStyle/>
          <a:p>
            <a:pPr indent="180975" algn="just"/>
            <a:r>
              <a:rPr lang="ru-RU" sz="1600" dirty="0" smtClean="0">
                <a:latin typeface="Times New Roman" pitchFamily="18" charset="0"/>
                <a:cs typeface="Times New Roman" pitchFamily="18" charset="0"/>
              </a:rPr>
              <a:t>В форму вносятся </a:t>
            </a:r>
            <a:r>
              <a:rPr lang="ru-RU" sz="1600" dirty="0">
                <a:latin typeface="Times New Roman" pitchFamily="18" charset="0"/>
                <a:cs typeface="Times New Roman" pitchFamily="18" charset="0"/>
              </a:rPr>
              <a:t>сведения по анализам отчетного года по контролируемым показателям  качества подземных вод. Обязательными для заполнения являются минерализация, жесткость, железо, марганец, затем вносятся сведения по основным химическим компонентам, величина которых превышает предельно допустимые нормы концентрации (ПДК). В форме может быть отражено не более 7 химических компонентов.</a:t>
            </a:r>
            <a:endParaRPr lang="ru-RU" sz="1700" dirty="0"/>
          </a:p>
        </p:txBody>
      </p:sp>
      <p:pic>
        <p:nvPicPr>
          <p:cNvPr id="5123" name="Picture 3" descr="C:\Users\Желнин\Desktop\Новый точечный рисунок (3).bm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25" y="3501008"/>
            <a:ext cx="7620000" cy="188595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23553" y="5517232"/>
            <a:ext cx="8496944" cy="1077218"/>
          </a:xfrm>
          <a:prstGeom prst="rect">
            <a:avLst/>
          </a:prstGeom>
          <a:noFill/>
        </p:spPr>
        <p:txBody>
          <a:bodyPr wrap="square" rtlCol="0">
            <a:spAutoFit/>
          </a:bodyPr>
          <a:lstStyle/>
          <a:p>
            <a:pPr indent="180975" algn="just"/>
            <a:r>
              <a:rPr lang="ru-RU" sz="1600" dirty="0">
                <a:latin typeface="Times New Roman" pitchFamily="18" charset="0"/>
                <a:cs typeface="Times New Roman" pitchFamily="18" charset="0"/>
              </a:rPr>
              <a:t>Сведения вносятся отдельно по типам (питьевым и техническим) подземных вод последовательно для каждого водоносного горизонта. </a:t>
            </a:r>
          </a:p>
          <a:p>
            <a:pPr indent="180975" algn="just"/>
            <a:r>
              <a:rPr lang="ru-RU" sz="1600" dirty="0">
                <a:latin typeface="Times New Roman" pitchFamily="18" charset="0"/>
                <a:cs typeface="Times New Roman" pitchFamily="18" charset="0"/>
              </a:rPr>
              <a:t>Наименования контролируемых химических компонентов и единицы измерения выбираются из справочника нажатием кнопки, расположенной справа от поля для заполнения. </a:t>
            </a:r>
          </a:p>
        </p:txBody>
      </p:sp>
    </p:spTree>
    <p:extLst>
      <p:ext uri="{BB962C8B-B14F-4D97-AF65-F5344CB8AC3E}">
        <p14:creationId xmlns:p14="http://schemas.microsoft.com/office/powerpoint/2010/main" val="257018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43608" y="260648"/>
            <a:ext cx="6402542" cy="1440160"/>
          </a:xfrm>
        </p:spPr>
        <p:txBody>
          <a:bodyPr>
            <a:noAutofit/>
          </a:bodyPr>
          <a:lstStyle/>
          <a:p>
            <a:pPr algn="ctr">
              <a:spcBef>
                <a:spcPts val="0"/>
              </a:spcBef>
              <a:spcAft>
                <a:spcPts val="0"/>
              </a:spcAft>
            </a:pPr>
            <a:r>
              <a:rPr lang="ru-RU" b="1" dirty="0">
                <a:latin typeface="Times New Roman" pitchFamily="18" charset="0"/>
                <a:cs typeface="Times New Roman" pitchFamily="18" charset="0"/>
              </a:rPr>
              <a:t>Раздел 7. Сведения о документах, </a:t>
            </a:r>
            <a:r>
              <a:rPr lang="ru-RU" b="1" dirty="0" smtClean="0">
                <a:latin typeface="Times New Roman" pitchFamily="18" charset="0"/>
                <a:cs typeface="Times New Roman" pitchFamily="18" charset="0"/>
              </a:rPr>
              <a:t>регламентирующих качество </a:t>
            </a:r>
            <a:r>
              <a:rPr lang="ru-RU" b="1" dirty="0">
                <a:latin typeface="Times New Roman" pitchFamily="18" charset="0"/>
                <a:cs typeface="Times New Roman" pitchFamily="18" charset="0"/>
              </a:rPr>
              <a:t>питьевых подземных </a:t>
            </a:r>
            <a:r>
              <a:rPr lang="ru-RU" b="1" dirty="0" smtClean="0">
                <a:latin typeface="Times New Roman" pitchFamily="18" charset="0"/>
                <a:cs typeface="Times New Roman" pitchFamily="18" charset="0"/>
              </a:rPr>
              <a:t>вод</a:t>
            </a:r>
            <a:endParaRPr lang="ru-RU" b="1" dirty="0">
              <a:latin typeface="Times New Roman" pitchFamily="18" charset="0"/>
              <a:cs typeface="Times New Roman" pitchFamily="18" charset="0"/>
            </a:endParaRPr>
          </a:p>
        </p:txBody>
      </p:sp>
      <p:sp>
        <p:nvSpPr>
          <p:cNvPr id="4" name="TextBox 3"/>
          <p:cNvSpPr txBox="1"/>
          <p:nvPr/>
        </p:nvSpPr>
        <p:spPr>
          <a:xfrm>
            <a:off x="251520" y="1112659"/>
            <a:ext cx="8603226" cy="1754326"/>
          </a:xfrm>
          <a:prstGeom prst="rect">
            <a:avLst/>
          </a:prstGeom>
          <a:noFill/>
        </p:spPr>
        <p:txBody>
          <a:bodyPr wrap="square" rtlCol="0">
            <a:spAutoFit/>
          </a:bodyPr>
          <a:lstStyle/>
          <a:p>
            <a:pPr indent="180975" algn="just"/>
            <a:r>
              <a:rPr lang="ru-RU" dirty="0">
                <a:latin typeface="Times New Roman" pitchFamily="18" charset="0"/>
                <a:cs typeface="Times New Roman" pitchFamily="18" charset="0"/>
              </a:rPr>
              <a:t>По строке 25 в графах 3 - 11 приводятся сведения о дате выдачи, номере документа и органе, выдавшем документ о соответствии качества питьевых вод и зон санитарной охраны государственным санитарно-эпидемиологическим нормам и правилам</a:t>
            </a:r>
            <a:r>
              <a:rPr lang="ru-RU" dirty="0" smtClean="0">
                <a:latin typeface="Times New Roman" pitchFamily="18" charset="0"/>
                <a:cs typeface="Times New Roman" pitchFamily="18" charset="0"/>
              </a:rPr>
              <a:t>.</a:t>
            </a:r>
          </a:p>
          <a:p>
            <a:pPr indent="180975" algn="just"/>
            <a:endParaRPr lang="ru-RU" dirty="0" smtClean="0">
              <a:latin typeface="Times New Roman" pitchFamily="18" charset="0"/>
              <a:cs typeface="Times New Roman" pitchFamily="18" charset="0"/>
            </a:endParaRPr>
          </a:p>
          <a:p>
            <a:pPr algn="just"/>
            <a:endParaRPr lang="ru-RU" dirty="0"/>
          </a:p>
        </p:txBody>
      </p:sp>
      <p:sp>
        <p:nvSpPr>
          <p:cNvPr id="6" name="TextBox 5"/>
          <p:cNvSpPr txBox="1"/>
          <p:nvPr/>
        </p:nvSpPr>
        <p:spPr>
          <a:xfrm>
            <a:off x="368896" y="4653136"/>
            <a:ext cx="8603226" cy="1477328"/>
          </a:xfrm>
          <a:prstGeom prst="rect">
            <a:avLst/>
          </a:prstGeom>
          <a:noFill/>
        </p:spPr>
        <p:txBody>
          <a:bodyPr wrap="square" rtlCol="0">
            <a:spAutoFit/>
          </a:bodyPr>
          <a:lstStyle/>
          <a:p>
            <a:pPr indent="180975" algn="just"/>
            <a:r>
              <a:rPr lang="ru-RU" dirty="0">
                <a:latin typeface="Times New Roman" pitchFamily="18" charset="0"/>
                <a:cs typeface="Times New Roman" pitchFamily="18" charset="0"/>
              </a:rPr>
              <a:t>При наличии нескольких </a:t>
            </a:r>
            <a:r>
              <a:rPr lang="ru-RU" dirty="0" smtClean="0">
                <a:latin typeface="Times New Roman" pitchFamily="18" charset="0"/>
                <a:cs typeface="Times New Roman" pitchFamily="18" charset="0"/>
              </a:rPr>
              <a:t>документов, </a:t>
            </a:r>
            <a:r>
              <a:rPr lang="ru-RU" dirty="0">
                <a:latin typeface="Times New Roman" pitchFamily="18" charset="0"/>
                <a:cs typeface="Times New Roman" pitchFamily="18" charset="0"/>
              </a:rPr>
              <a:t>на каждый вид заключения они вносятся отдельно. </a:t>
            </a:r>
          </a:p>
          <a:p>
            <a:pPr indent="180975" algn="just"/>
            <a:r>
              <a:rPr lang="ru-RU" dirty="0">
                <a:latin typeface="Times New Roman" pitchFamily="18" charset="0"/>
                <a:cs typeface="Times New Roman" pitchFamily="18" charset="0"/>
              </a:rPr>
              <a:t>При наличии нескольких документов по соответствующему водоносному горизонту заносятся документы с последней (наиболее поздней) датой.</a:t>
            </a:r>
          </a:p>
          <a:p>
            <a:pPr algn="just"/>
            <a:endParaRPr lang="ru-RU" dirty="0"/>
          </a:p>
        </p:txBody>
      </p:sp>
      <p:pic>
        <p:nvPicPr>
          <p:cNvPr id="1026" name="Picture 2" descr="C:\Users\юзер1\Desktop\Новый точечный рисунок (6).b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9588" y="2547938"/>
            <a:ext cx="81248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23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1367062"/>
            <a:ext cx="2627784" cy="3816424"/>
          </a:xfrm>
        </p:spPr>
        <p:txBody>
          <a:bodyPr>
            <a:noAutofit/>
          </a:bodyPr>
          <a:lstStyle/>
          <a:p>
            <a:pPr indent="85725" algn="just"/>
            <a:r>
              <a:rPr lang="ru-RU" sz="1400" dirty="0" smtClean="0">
                <a:latin typeface="Times New Roman" pitchFamily="18" charset="0"/>
                <a:cs typeface="Times New Roman" pitchFamily="18" charset="0"/>
              </a:rPr>
              <a:t>Убедительная просьба ежегодно отчитываться по данной форме до 20 января. </a:t>
            </a:r>
          </a:p>
          <a:p>
            <a:pPr indent="85725" algn="just"/>
            <a:r>
              <a:rPr lang="ru-RU" sz="1400" dirty="0">
                <a:latin typeface="Times New Roman" pitchFamily="18" charset="0"/>
                <a:cs typeface="Times New Roman" pitchFamily="18" charset="0"/>
              </a:rPr>
              <a:t>Предоставить сведения о выполнении условий пользования недрами при добыче питьевых и технических подземных вод </a:t>
            </a:r>
            <a:r>
              <a:rPr lang="ru-RU" sz="1400" dirty="0" smtClean="0">
                <a:latin typeface="Times New Roman" pitchFamily="18" charset="0"/>
                <a:cs typeface="Times New Roman" pitchFamily="18" charset="0"/>
              </a:rPr>
              <a:t>по </a:t>
            </a:r>
            <a:r>
              <a:rPr lang="ru-RU" sz="1400" dirty="0">
                <a:latin typeface="Times New Roman" pitchFamily="18" charset="0"/>
                <a:cs typeface="Times New Roman" pitchFamily="18" charset="0"/>
              </a:rPr>
              <a:t>форме федерального статистического наблюдения № 4-ЛС </a:t>
            </a:r>
            <a:r>
              <a:rPr lang="ru-RU" sz="1400" dirty="0" smtClean="0">
                <a:latin typeface="Times New Roman" pitchFamily="18" charset="0"/>
                <a:cs typeface="Times New Roman" pitchFamily="18" charset="0"/>
              </a:rPr>
              <a:t>необходимо </a:t>
            </a:r>
            <a:r>
              <a:rPr lang="ru-RU" sz="1400" dirty="0">
                <a:latin typeface="Times New Roman" pitchFamily="18" charset="0"/>
                <a:cs typeface="Times New Roman" pitchFamily="18" charset="0"/>
              </a:rPr>
              <a:t>в </a:t>
            </a:r>
            <a:r>
              <a:rPr lang="ru-RU" sz="1400" dirty="0" smtClean="0">
                <a:latin typeface="Times New Roman" pitchFamily="18" charset="0"/>
                <a:cs typeface="Times New Roman" pitchFamily="18" charset="0"/>
              </a:rPr>
              <a:t>Тюменский </a:t>
            </a:r>
            <a:r>
              <a:rPr lang="ru-RU" sz="1400" dirty="0">
                <a:latin typeface="Times New Roman" pitchFamily="18" charset="0"/>
                <a:cs typeface="Times New Roman" pitchFamily="18" charset="0"/>
              </a:rPr>
              <a:t>филиал ФБУ «ТФГИ по </a:t>
            </a:r>
            <a:r>
              <a:rPr lang="ru-RU" sz="1400" dirty="0" smtClean="0">
                <a:latin typeface="Times New Roman" pitchFamily="18" charset="0"/>
                <a:cs typeface="Times New Roman" pitchFamily="18" charset="0"/>
              </a:rPr>
              <a:t>Уральскому  </a:t>
            </a:r>
            <a:r>
              <a:rPr lang="ru-RU" sz="1400" dirty="0">
                <a:latin typeface="Times New Roman" pitchFamily="18" charset="0"/>
                <a:cs typeface="Times New Roman" pitchFamily="18" charset="0"/>
              </a:rPr>
              <a:t>федеральному округу</a:t>
            </a:r>
            <a:r>
              <a:rPr lang="ru-RU" sz="1400" dirty="0" smtClean="0">
                <a:latin typeface="Times New Roman" pitchFamily="18" charset="0"/>
                <a:cs typeface="Times New Roman" pitchFamily="18" charset="0"/>
              </a:rPr>
              <a:t>» расположенный по адресу 625000, </a:t>
            </a:r>
            <a:r>
              <a:rPr lang="ru-RU" sz="1400" dirty="0">
                <a:latin typeface="Times New Roman" pitchFamily="18" charset="0"/>
                <a:cs typeface="Times New Roman" pitchFamily="18" charset="0"/>
              </a:rPr>
              <a:t>г</a:t>
            </a:r>
            <a:r>
              <a:rPr lang="ru-RU" sz="1400" dirty="0" smtClean="0">
                <a:latin typeface="Times New Roman" pitchFamily="18" charset="0"/>
                <a:cs typeface="Times New Roman" pitchFamily="18" charset="0"/>
              </a:rPr>
              <a:t>. Тюмень, ул. Республики, 55. </a:t>
            </a:r>
            <a:endParaRPr lang="ru-RU" sz="1400" dirty="0">
              <a:latin typeface="Times New Roman" pitchFamily="18" charset="0"/>
              <a:cs typeface="Times New Roman" pitchFamily="18" charset="0"/>
            </a:endParaRPr>
          </a:p>
        </p:txBody>
      </p:sp>
      <p:sp>
        <p:nvSpPr>
          <p:cNvPr id="5" name="TextBox 4"/>
          <p:cNvSpPr txBox="1"/>
          <p:nvPr/>
        </p:nvSpPr>
        <p:spPr>
          <a:xfrm>
            <a:off x="232284" y="404664"/>
            <a:ext cx="8712968" cy="923330"/>
          </a:xfrm>
          <a:prstGeom prst="rect">
            <a:avLst/>
          </a:prstGeom>
          <a:noFill/>
        </p:spPr>
        <p:txBody>
          <a:bodyPr wrap="square" rtlCol="0">
            <a:spAutoFit/>
          </a:bodyPr>
          <a:lstStyle/>
          <a:p>
            <a:pPr indent="180975" algn="just"/>
            <a:r>
              <a:rPr lang="ru-RU" dirty="0" smtClean="0">
                <a:latin typeface="Times New Roman" pitchFamily="18" charset="0"/>
                <a:cs typeface="Times New Roman" pitchFamily="18" charset="0"/>
              </a:rPr>
              <a:t>Все данные приведены </a:t>
            </a:r>
            <a:r>
              <a:rPr lang="ru-RU" dirty="0">
                <a:latin typeface="Times New Roman" pitchFamily="18" charset="0"/>
                <a:cs typeface="Times New Roman" pitchFamily="18" charset="0"/>
              </a:rPr>
              <a:t>в </a:t>
            </a:r>
            <a:r>
              <a:rPr lang="ru-RU" dirty="0" smtClean="0">
                <a:latin typeface="Times New Roman" pitchFamily="18" charset="0"/>
                <a:cs typeface="Times New Roman" pitchFamily="18" charset="0"/>
              </a:rPr>
              <a:t>таблицах </a:t>
            </a:r>
            <a:r>
              <a:rPr lang="ru-RU" dirty="0">
                <a:latin typeface="Times New Roman" pitchFamily="18" charset="0"/>
                <a:cs typeface="Times New Roman" pitchFamily="18" charset="0"/>
              </a:rPr>
              <a:t>только в качестве примера заполнения. Вы указываете в </a:t>
            </a:r>
            <a:r>
              <a:rPr lang="ru-RU" dirty="0" smtClean="0">
                <a:latin typeface="Times New Roman" pitchFamily="18" charset="0"/>
                <a:cs typeface="Times New Roman" pitchFamily="18" charset="0"/>
              </a:rPr>
              <a:t>форме свои </a:t>
            </a:r>
            <a:r>
              <a:rPr lang="ru-RU" dirty="0">
                <a:latin typeface="Times New Roman" pitchFamily="18" charset="0"/>
                <a:cs typeface="Times New Roman" pitchFamily="18" charset="0"/>
              </a:rPr>
              <a:t>данные из лицензий и паспортов скважин.</a:t>
            </a:r>
          </a:p>
          <a:p>
            <a:endParaRPr lang="ru-RU" dirty="0">
              <a:latin typeface="Times New Roman" pitchFamily="18" charset="0"/>
              <a:cs typeface="Times New Roman" pitchFamily="18" charset="0"/>
            </a:endParaRPr>
          </a:p>
        </p:txBody>
      </p:sp>
      <p:pic>
        <p:nvPicPr>
          <p:cNvPr id="4098" name="Picture 2" descr="C:\Users\Желнин\Desktop\Новый точечный рисунок (2).b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9832" y="1544018"/>
            <a:ext cx="5823076" cy="454927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 стрелкой 8"/>
          <p:cNvCxnSpPr/>
          <p:nvPr/>
        </p:nvCxnSpPr>
        <p:spPr>
          <a:xfrm flipV="1">
            <a:off x="2771800" y="4149080"/>
            <a:ext cx="3744416"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10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000"/>
                                        <p:tgtEl>
                                          <p:spTgt spid="3">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1000"/>
                                        <p:tgtEl>
                                          <p:spTgt spid="3">
                                            <p:txEl>
                                              <p:pRg st="1" end="1"/>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332656"/>
            <a:ext cx="6512511" cy="854968"/>
          </a:xfrm>
        </p:spPr>
        <p:txBody>
          <a:bodyPr/>
          <a:lstStyle/>
          <a:p>
            <a:pPr marL="0" indent="0" algn="ctr">
              <a:buNone/>
            </a:pPr>
            <a:r>
              <a:rPr lang="ru-RU" sz="2400" dirty="0">
                <a:effectLst/>
                <a:latin typeface="Times New Roman" pitchFamily="18" charset="0"/>
                <a:cs typeface="Times New Roman" pitchFamily="18" charset="0"/>
              </a:rPr>
              <a:t>Общие положения</a:t>
            </a:r>
            <a:r>
              <a:rPr lang="ru-RU" dirty="0">
                <a:effectLst/>
                <a:latin typeface="Times New Roman" pitchFamily="18" charset="0"/>
                <a:cs typeface="Times New Roman" pitchFamily="18" charset="0"/>
              </a:rPr>
              <a:t/>
            </a:r>
            <a:br>
              <a:rPr lang="ru-RU" dirty="0">
                <a:effectLst/>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4" name="TextBox 3"/>
          <p:cNvSpPr txBox="1"/>
          <p:nvPr/>
        </p:nvSpPr>
        <p:spPr>
          <a:xfrm>
            <a:off x="4234829" y="4765129"/>
            <a:ext cx="4161953" cy="1593770"/>
          </a:xfrm>
          <a:prstGeom prst="rect">
            <a:avLst/>
          </a:prstGeom>
          <a:noFill/>
        </p:spPr>
        <p:txBody>
          <a:bodyPr wrap="square" rtlCol="0">
            <a:spAutoFit/>
          </a:bodyPr>
          <a:lstStyle/>
          <a:p>
            <a:pPr indent="180975" algn="just">
              <a:lnSpc>
                <a:spcPct val="110000"/>
              </a:lnSpc>
              <a:buFont typeface="Arial" pitchFamily="34" charset="0"/>
              <a:buChar char="•"/>
            </a:pPr>
            <a:r>
              <a:rPr lang="ru-RU" dirty="0">
                <a:latin typeface="Times New Roman" pitchFamily="18" charset="0"/>
                <a:cs typeface="Times New Roman" pitchFamily="18" charset="0"/>
              </a:rPr>
              <a:t>Если владелец лицензии в отчетном году не проводил работ, а ранее представлял сведения за предшествующий год(ы), то он заполняет только первый раздел формы.</a:t>
            </a:r>
          </a:p>
        </p:txBody>
      </p:sp>
      <p:sp>
        <p:nvSpPr>
          <p:cNvPr id="5" name="TextBox 4"/>
          <p:cNvSpPr txBox="1"/>
          <p:nvPr/>
        </p:nvSpPr>
        <p:spPr>
          <a:xfrm>
            <a:off x="4220319" y="3345051"/>
            <a:ext cx="4176464" cy="1311128"/>
          </a:xfrm>
          <a:prstGeom prst="rect">
            <a:avLst/>
          </a:prstGeom>
          <a:noFill/>
        </p:spPr>
        <p:txBody>
          <a:bodyPr wrap="square" rtlCol="0">
            <a:spAutoFit/>
          </a:bodyPr>
          <a:lstStyle/>
          <a:p>
            <a:pPr indent="180975" algn="just">
              <a:lnSpc>
                <a:spcPct val="110000"/>
              </a:lnSpc>
              <a:buFont typeface="Arial" pitchFamily="34" charset="0"/>
              <a:buChar char="•"/>
            </a:pPr>
            <a:r>
              <a:rPr lang="ru-RU" dirty="0" err="1" smtClean="0">
                <a:latin typeface="Times New Roman" pitchFamily="18" charset="0"/>
                <a:cs typeface="Times New Roman" pitchFamily="18" charset="0"/>
              </a:rPr>
              <a:t>Недропользователи</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предоставляют </a:t>
            </a:r>
            <a:r>
              <a:rPr lang="ru-RU" dirty="0">
                <a:latin typeface="Times New Roman" pitchFamily="18" charset="0"/>
                <a:cs typeface="Times New Roman" pitchFamily="18" charset="0"/>
              </a:rPr>
              <a:t>указанную форму по месту их нахождения либо по месту фактического осуществления ими деятельности.</a:t>
            </a:r>
            <a:endParaRPr lang="ru-RU" dirty="0"/>
          </a:p>
        </p:txBody>
      </p:sp>
      <p:sp>
        <p:nvSpPr>
          <p:cNvPr id="7" name="TextBox 6"/>
          <p:cNvSpPr txBox="1"/>
          <p:nvPr/>
        </p:nvSpPr>
        <p:spPr>
          <a:xfrm>
            <a:off x="539552" y="1124744"/>
            <a:ext cx="3168352" cy="4801314"/>
          </a:xfrm>
          <a:prstGeom prst="rect">
            <a:avLst/>
          </a:prstGeom>
          <a:noFill/>
        </p:spPr>
        <p:txBody>
          <a:bodyPr wrap="square" rtlCol="0">
            <a:spAutoFit/>
          </a:bodyPr>
          <a:lstStyle/>
          <a:p>
            <a:pPr indent="180975" algn="just">
              <a:buFont typeface="Arial" pitchFamily="34" charset="0"/>
              <a:buChar char="•"/>
            </a:pPr>
            <a:r>
              <a:rPr lang="ru-RU" dirty="0">
                <a:latin typeface="Times New Roman" pitchFamily="18" charset="0"/>
                <a:cs typeface="Times New Roman" pitchFamily="18" charset="0"/>
              </a:rPr>
              <a:t>Сведения по форме федерального статистического наблюдения № 4-ЛС (далее – Сведения) </a:t>
            </a:r>
            <a:r>
              <a:rPr lang="ru-RU" dirty="0" smtClean="0">
                <a:latin typeface="Times New Roman" pitchFamily="18" charset="0"/>
                <a:cs typeface="Times New Roman" pitchFamily="18" charset="0"/>
              </a:rPr>
              <a:t>предоставляют</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пользователи </a:t>
            </a:r>
            <a:r>
              <a:rPr lang="ru-RU" dirty="0">
                <a:latin typeface="Times New Roman" pitchFamily="18" charset="0"/>
                <a:cs typeface="Times New Roman" pitchFamily="18" charset="0"/>
              </a:rPr>
              <a:t>недр всех форм собственности, имеющие лицензии на геологическое изучение, разведку и разработку месторождений (или участков недр, не имеющих запасов, прошедших государственную экспертизу в установленном порядке) питьевых и технических подземных вод, ежегодно в течение всего срока действия </a:t>
            </a:r>
            <a:r>
              <a:rPr lang="ru-RU" dirty="0" smtClean="0">
                <a:latin typeface="Times New Roman" pitchFamily="18" charset="0"/>
                <a:cs typeface="Times New Roman" pitchFamily="18" charset="0"/>
              </a:rPr>
              <a:t>лицензии.</a:t>
            </a:r>
            <a:endParaRPr lang="ru-RU" sz="1400" dirty="0"/>
          </a:p>
        </p:txBody>
      </p:sp>
      <p:sp>
        <p:nvSpPr>
          <p:cNvPr id="8" name="TextBox 7"/>
          <p:cNvSpPr txBox="1"/>
          <p:nvPr/>
        </p:nvSpPr>
        <p:spPr>
          <a:xfrm>
            <a:off x="4234830" y="1124744"/>
            <a:ext cx="4161953" cy="2203167"/>
          </a:xfrm>
          <a:prstGeom prst="rect">
            <a:avLst/>
          </a:prstGeom>
          <a:noFill/>
        </p:spPr>
        <p:txBody>
          <a:bodyPr wrap="square" rtlCol="0">
            <a:spAutoFit/>
          </a:bodyPr>
          <a:lstStyle/>
          <a:p>
            <a:pPr indent="180975" algn="just">
              <a:lnSpc>
                <a:spcPct val="110000"/>
              </a:lnSpc>
              <a:buFont typeface="Arial" pitchFamily="34" charset="0"/>
              <a:buChar char="•"/>
            </a:pPr>
            <a:r>
              <a:rPr lang="ru-RU" dirty="0">
                <a:latin typeface="Times New Roman" pitchFamily="18" charset="0"/>
                <a:cs typeface="Times New Roman" pitchFamily="18" charset="0"/>
              </a:rPr>
              <a:t>В каждую форму 4-ЛС вносятся сведения только по одной лицензии по видам лицензий ВП, ВР и ВЭ и только по одному участку лицензии. Если в лицензии указано более одного участка, то для каждого участка заполняется отдельная форма 4-ЛС. </a:t>
            </a:r>
          </a:p>
        </p:txBody>
      </p:sp>
    </p:spTree>
    <p:extLst>
      <p:ext uri="{BB962C8B-B14F-4D97-AF65-F5344CB8AC3E}">
        <p14:creationId xmlns:p14="http://schemas.microsoft.com/office/powerpoint/2010/main" val="110175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11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15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par>
                          <p:cTn id="16" fill="hold">
                            <p:stCondLst>
                              <p:cond delay="315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childTnLst>
                          </p:cTn>
                        </p:par>
                        <p:par>
                          <p:cTn id="20" fill="hold">
                            <p:stCondLst>
                              <p:cond delay="415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251520" y="4066467"/>
            <a:ext cx="8420073" cy="1708160"/>
          </a:xfrm>
          <a:prstGeom prst="rect">
            <a:avLst/>
          </a:prstGeom>
          <a:noFill/>
        </p:spPr>
        <p:txBody>
          <a:bodyPr wrap="square" rtlCol="0">
            <a:spAutoFit/>
          </a:bodyPr>
          <a:lstStyle/>
          <a:p>
            <a:pPr algn="just">
              <a:lnSpc>
                <a:spcPct val="110000"/>
              </a:lnSpc>
            </a:pPr>
            <a:r>
              <a:rPr lang="ru-RU" sz="1400" dirty="0" smtClean="0">
                <a:latin typeface="Times New Roman" pitchFamily="18" charset="0"/>
                <a:cs typeface="Times New Roman" pitchFamily="18" charset="0"/>
              </a:rPr>
              <a:t>Даты </a:t>
            </a:r>
            <a:r>
              <a:rPr lang="ru-RU" sz="1400" dirty="0">
                <a:latin typeface="Times New Roman" pitchFamily="18" charset="0"/>
                <a:cs typeface="Times New Roman" pitchFamily="18" charset="0"/>
              </a:rPr>
              <a:t>указываются в следующем порядке: год, месяц, число, разделенные между собой точками (например, </a:t>
            </a:r>
            <a:r>
              <a:rPr lang="ru-RU" sz="1400" dirty="0" smtClean="0">
                <a:latin typeface="Times New Roman" pitchFamily="18" charset="0"/>
                <a:cs typeface="Times New Roman" pitchFamily="18" charset="0"/>
              </a:rPr>
              <a:t>2013.10.05).</a:t>
            </a:r>
          </a:p>
          <a:p>
            <a:pPr algn="just">
              <a:lnSpc>
                <a:spcPct val="110000"/>
              </a:lnSpc>
            </a:pPr>
            <a:r>
              <a:rPr lang="ru-RU" sz="1400" dirty="0">
                <a:latin typeface="Times New Roman" pitchFamily="18" charset="0"/>
                <a:cs typeface="Times New Roman" pitchFamily="18" charset="0"/>
              </a:rPr>
              <a:t>В случае отсутствия каких-либо </a:t>
            </a:r>
            <a:r>
              <a:rPr lang="ru-RU" sz="1400" dirty="0" smtClean="0">
                <a:latin typeface="Times New Roman" pitchFamily="18" charset="0"/>
                <a:cs typeface="Times New Roman" pitchFamily="18" charset="0"/>
              </a:rPr>
              <a:t>сведений по показателям, предусмотренным </a:t>
            </a:r>
            <a:r>
              <a:rPr lang="ru-RU" sz="1400" dirty="0">
                <a:latin typeface="Times New Roman" pitchFamily="18" charset="0"/>
                <a:cs typeface="Times New Roman" pitchFamily="18" charset="0"/>
              </a:rPr>
              <a:t>настоящей формой, в лицензии, лицензионном соглашении, а также в проектном </a:t>
            </a:r>
            <a:r>
              <a:rPr lang="ru-RU" sz="1400" dirty="0" smtClean="0">
                <a:latin typeface="Times New Roman" pitchFamily="18" charset="0"/>
                <a:cs typeface="Times New Roman" pitchFamily="18" charset="0"/>
              </a:rPr>
              <a:t>документе,  соответствующие графы остаются пустыми.</a:t>
            </a:r>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Если владелец лицензии в отчетном </a:t>
            </a:r>
            <a:r>
              <a:rPr lang="ru-RU" sz="1400" dirty="0" smtClean="0">
                <a:latin typeface="Times New Roman" pitchFamily="18" charset="0"/>
                <a:cs typeface="Times New Roman" pitchFamily="18" charset="0"/>
              </a:rPr>
              <a:t>году не осуществлял добычу </a:t>
            </a:r>
            <a:r>
              <a:rPr lang="ru-RU" sz="1400" dirty="0">
                <a:latin typeface="Times New Roman" pitchFamily="18" charset="0"/>
                <a:cs typeface="Times New Roman" pitchFamily="18" charset="0"/>
              </a:rPr>
              <a:t>подземных </a:t>
            </a:r>
            <a:r>
              <a:rPr lang="ru-RU" sz="1400" dirty="0" smtClean="0">
                <a:latin typeface="Times New Roman" pitchFamily="18" charset="0"/>
                <a:cs typeface="Times New Roman" pitchFamily="18" charset="0"/>
              </a:rPr>
              <a:t>вод, </a:t>
            </a:r>
            <a:r>
              <a:rPr lang="ru-RU" sz="1400" dirty="0">
                <a:latin typeface="Times New Roman" pitchFamily="18" charset="0"/>
                <a:cs typeface="Times New Roman" pitchFamily="18" charset="0"/>
              </a:rPr>
              <a:t>то он заполняет только первый раздел </a:t>
            </a:r>
            <a:r>
              <a:rPr lang="ru-RU" sz="1400" dirty="0" smtClean="0">
                <a:latin typeface="Times New Roman" pitchFamily="18" charset="0"/>
                <a:cs typeface="Times New Roman" pitchFamily="18" charset="0"/>
              </a:rPr>
              <a:t>формы.</a:t>
            </a:r>
            <a:endParaRPr lang="ru-RU" sz="1400" dirty="0">
              <a:latin typeface="Times New Roman" pitchFamily="18" charset="0"/>
              <a:cs typeface="Times New Roman" pitchFamily="18" charset="0"/>
            </a:endParaRPr>
          </a:p>
        </p:txBody>
      </p:sp>
      <p:sp>
        <p:nvSpPr>
          <p:cNvPr id="10" name="TextBox 9"/>
          <p:cNvSpPr txBox="1"/>
          <p:nvPr/>
        </p:nvSpPr>
        <p:spPr>
          <a:xfrm>
            <a:off x="192200" y="332656"/>
            <a:ext cx="8479393" cy="843308"/>
          </a:xfrm>
          <a:prstGeom prst="rect">
            <a:avLst/>
          </a:prstGeom>
          <a:noFill/>
        </p:spPr>
        <p:txBody>
          <a:bodyPr wrap="square" rtlCol="0">
            <a:spAutoFit/>
          </a:bodyPr>
          <a:lstStyle/>
          <a:p>
            <a:pPr algn="just">
              <a:lnSpc>
                <a:spcPct val="110000"/>
              </a:lnSpc>
            </a:pPr>
            <a:r>
              <a:rPr lang="ru-RU" sz="1400" dirty="0">
                <a:latin typeface="Times New Roman" pitchFamily="18" charset="0"/>
                <a:cs typeface="Times New Roman" pitchFamily="18" charset="0"/>
              </a:rPr>
              <a:t>В адресной части </a:t>
            </a:r>
            <a:r>
              <a:rPr lang="ru-RU" sz="1400" dirty="0" smtClean="0">
                <a:latin typeface="Times New Roman" pitchFamily="18" charset="0"/>
                <a:cs typeface="Times New Roman" pitchFamily="18" charset="0"/>
              </a:rPr>
              <a:t>формы </a:t>
            </a:r>
            <a:r>
              <a:rPr lang="ru-RU" sz="1400" dirty="0">
                <a:latin typeface="Times New Roman" pitchFamily="18" charset="0"/>
                <a:cs typeface="Times New Roman" pitchFamily="18" charset="0"/>
              </a:rPr>
              <a:t>указывается полное наименование </a:t>
            </a:r>
            <a:r>
              <a:rPr lang="ru-RU" sz="1400" dirty="0" smtClean="0">
                <a:latin typeface="Times New Roman" pitchFamily="18" charset="0"/>
                <a:cs typeface="Times New Roman" pitchFamily="18" charset="0"/>
              </a:rPr>
              <a:t>отчитывающегося </a:t>
            </a:r>
            <a:r>
              <a:rPr lang="ru-RU" sz="1400" dirty="0" err="1" smtClean="0">
                <a:latin typeface="Times New Roman" pitchFamily="18" charset="0"/>
                <a:cs typeface="Times New Roman" pitchFamily="18" charset="0"/>
              </a:rPr>
              <a:t>недропользователя</a:t>
            </a:r>
            <a:r>
              <a:rPr lang="ru-RU" sz="1400" dirty="0" smtClean="0">
                <a:latin typeface="Times New Roman" pitchFamily="18" charset="0"/>
                <a:cs typeface="Times New Roman" pitchFamily="18" charset="0"/>
              </a:rPr>
              <a:t> в </a:t>
            </a:r>
            <a:r>
              <a:rPr lang="ru-RU" sz="1400" dirty="0">
                <a:latin typeface="Times New Roman" pitchFamily="18" charset="0"/>
                <a:cs typeface="Times New Roman" pitchFamily="18" charset="0"/>
              </a:rPr>
              <a:t>соответствии с учредительными документами, а затем в скобках – краткое наименование.</a:t>
            </a:r>
          </a:p>
          <a:p>
            <a:pPr algn="just"/>
            <a:endParaRPr lang="ru-RU" dirty="0"/>
          </a:p>
        </p:txBody>
      </p:sp>
      <p:sp>
        <p:nvSpPr>
          <p:cNvPr id="11" name="TextBox 10"/>
          <p:cNvSpPr txBox="1"/>
          <p:nvPr/>
        </p:nvSpPr>
        <p:spPr>
          <a:xfrm>
            <a:off x="179511" y="908720"/>
            <a:ext cx="8280985" cy="1317284"/>
          </a:xfrm>
          <a:prstGeom prst="rect">
            <a:avLst/>
          </a:prstGeom>
          <a:noFill/>
        </p:spPr>
        <p:txBody>
          <a:bodyPr wrap="square" rtlCol="0">
            <a:spAutoFit/>
          </a:bodyPr>
          <a:lstStyle/>
          <a:p>
            <a:pPr algn="just">
              <a:lnSpc>
                <a:spcPct val="110000"/>
              </a:lnSpc>
            </a:pPr>
            <a:r>
              <a:rPr lang="ru-RU" sz="1400" dirty="0">
                <a:latin typeface="Times New Roman" pitchFamily="18" charset="0"/>
                <a:cs typeface="Times New Roman" pitchFamily="18" charset="0"/>
              </a:rPr>
              <a:t>По </a:t>
            </a:r>
            <a:r>
              <a:rPr lang="ru-RU" sz="1400" dirty="0" smtClean="0">
                <a:latin typeface="Times New Roman" pitchFamily="18" charset="0"/>
                <a:cs typeface="Times New Roman" pitchFamily="18" charset="0"/>
              </a:rPr>
              <a:t>строке </a:t>
            </a:r>
            <a:r>
              <a:rPr lang="ru-RU" sz="1400" dirty="0">
                <a:latin typeface="Times New Roman" pitchFamily="18" charset="0"/>
                <a:cs typeface="Times New Roman" pitchFamily="18" charset="0"/>
              </a:rPr>
              <a:t>"Почтовый адрес" указывается наименование субъекта </a:t>
            </a:r>
            <a:r>
              <a:rPr lang="ru-RU" sz="1400" dirty="0" smtClean="0">
                <a:latin typeface="Times New Roman" pitchFamily="18" charset="0"/>
                <a:cs typeface="Times New Roman" pitchFamily="18" charset="0"/>
              </a:rPr>
              <a:t>Российской Федерации</a:t>
            </a:r>
            <a:r>
              <a:rPr lang="ru-RU" sz="1400" dirty="0">
                <a:latin typeface="Times New Roman" pitchFamily="18" charset="0"/>
                <a:cs typeface="Times New Roman" pitchFamily="18" charset="0"/>
              </a:rPr>
              <a:t>, юридический адрес пользователя недр вместе с почтовым индексом. Если фактический адрес не совпадает с юридическим, то дополнительно указывается фактический почтовый адрес.</a:t>
            </a:r>
          </a:p>
          <a:p>
            <a:pPr algn="just">
              <a:lnSpc>
                <a:spcPct val="110000"/>
              </a:lnSpc>
            </a:pPr>
            <a:endParaRPr lang="ru-RU" sz="1400"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12" name="TextBox 11"/>
          <p:cNvSpPr txBox="1"/>
          <p:nvPr/>
        </p:nvSpPr>
        <p:spPr>
          <a:xfrm>
            <a:off x="245378" y="3190616"/>
            <a:ext cx="8551400" cy="803297"/>
          </a:xfrm>
          <a:prstGeom prst="rect">
            <a:avLst/>
          </a:prstGeom>
          <a:noFill/>
        </p:spPr>
        <p:txBody>
          <a:bodyPr wrap="square" rtlCol="0">
            <a:spAutoFit/>
          </a:bodyPr>
          <a:lstStyle/>
          <a:p>
            <a:pPr algn="just">
              <a:lnSpc>
                <a:spcPct val="110000"/>
              </a:lnSpc>
            </a:pPr>
            <a:r>
              <a:rPr lang="ru-RU" sz="1400" dirty="0">
                <a:latin typeface="Times New Roman" pitchFamily="18" charset="0"/>
                <a:cs typeface="Times New Roman" pitchFamily="18" charset="0"/>
              </a:rPr>
              <a:t>Пользователь недр проставляет в кодовой части </a:t>
            </a:r>
            <a:r>
              <a:rPr lang="ru-RU" sz="1400" dirty="0" smtClean="0">
                <a:latin typeface="Times New Roman" pitchFamily="18" charset="0"/>
                <a:cs typeface="Times New Roman" pitchFamily="18" charset="0"/>
              </a:rPr>
              <a:t>формы </a:t>
            </a:r>
            <a:r>
              <a:rPr lang="ru-RU" sz="1400" dirty="0">
                <a:latin typeface="Times New Roman" pitchFamily="18" charset="0"/>
                <a:cs typeface="Times New Roman" pitchFamily="18" charset="0"/>
              </a:rPr>
              <a:t>код </a:t>
            </a:r>
            <a:r>
              <a:rPr lang="ru-RU" sz="1400" dirty="0" smtClean="0">
                <a:latin typeface="Times New Roman" pitchFamily="18" charset="0"/>
                <a:cs typeface="Times New Roman" pitchFamily="18" charset="0"/>
              </a:rPr>
              <a:t>Общероссийского классификатора </a:t>
            </a:r>
            <a:r>
              <a:rPr lang="ru-RU" sz="1400" dirty="0">
                <a:latin typeface="Times New Roman" pitchFamily="18" charset="0"/>
                <a:cs typeface="Times New Roman" pitchFamily="18" charset="0"/>
              </a:rPr>
              <a:t>предприятий и организаций (ОКПО) на основании Уведомления о присвоении кода ОКПО (выдается организациям территориальными органами Росстата), </a:t>
            </a:r>
            <a:r>
              <a:rPr lang="ru-RU" sz="1400" dirty="0" smtClean="0">
                <a:latin typeface="Times New Roman" pitchFamily="18" charset="0"/>
                <a:cs typeface="Times New Roman" pitchFamily="18" charset="0"/>
              </a:rPr>
              <a:t>ИНН </a:t>
            </a:r>
            <a:r>
              <a:rPr lang="ru-RU" sz="1400" dirty="0">
                <a:latin typeface="Times New Roman" pitchFamily="18" charset="0"/>
                <a:cs typeface="Times New Roman" pitchFamily="18" charset="0"/>
              </a:rPr>
              <a:t>и </a:t>
            </a:r>
            <a:r>
              <a:rPr lang="ru-RU" sz="1400" dirty="0" smtClean="0">
                <a:latin typeface="Times New Roman" pitchFamily="18" charset="0"/>
                <a:cs typeface="Times New Roman" pitchFamily="18" charset="0"/>
              </a:rPr>
              <a:t>ОГРН</a:t>
            </a:r>
            <a:r>
              <a:rPr lang="ru-RU" sz="1400" b="1"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предприятия.</a:t>
            </a:r>
            <a:endParaRPr lang="ru-RU" sz="1400" dirty="0">
              <a:latin typeface="Times New Roman" pitchFamily="18" charset="0"/>
              <a:cs typeface="Times New Roman" pitchFamily="18" charset="0"/>
            </a:endParaRPr>
          </a:p>
        </p:txBody>
      </p:sp>
      <p:pic>
        <p:nvPicPr>
          <p:cNvPr id="13" name="Picture 2" descr="D:\Барышева\Отчетность 4-ЛС\Презентация\Изображения\4ЛС-1.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1970" y="1772816"/>
            <a:ext cx="7778216" cy="133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54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anim calcmode="lin" valueType="num">
                                      <p:cBhvr>
                                        <p:cTn id="1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22" presetClass="entr" presetSubtype="1" fill="hold"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up)">
                                      <p:cBhvr>
                                        <p:cTn id="29" dur="1000"/>
                                        <p:tgtEl>
                                          <p:spTgt spid="9">
                                            <p:txEl>
                                              <p:pRg st="0" end="0"/>
                                            </p:txEl>
                                          </p:spTgt>
                                        </p:tgtEl>
                                      </p:cBhvr>
                                    </p:animEffect>
                                  </p:childTnLst>
                                </p:cTn>
                              </p:par>
                            </p:childTnLst>
                          </p:cTn>
                        </p:par>
                        <p:par>
                          <p:cTn id="30" fill="hold">
                            <p:stCondLst>
                              <p:cond delay="6000"/>
                            </p:stCondLst>
                            <p:childTnLst>
                              <p:par>
                                <p:cTn id="31" presetID="22" presetClass="entr" presetSubtype="1" fill="hold" nodeType="after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wipe(up)">
                                      <p:cBhvr>
                                        <p:cTn id="33" dur="1000"/>
                                        <p:tgtEl>
                                          <p:spTgt spid="9">
                                            <p:txEl>
                                              <p:pRg st="1" end="1"/>
                                            </p:txEl>
                                          </p:spTgt>
                                        </p:tgtEl>
                                      </p:cBhvr>
                                    </p:animEffect>
                                  </p:childTnLst>
                                </p:cTn>
                              </p:par>
                            </p:childTnLst>
                          </p:cTn>
                        </p:par>
                        <p:par>
                          <p:cTn id="34" fill="hold">
                            <p:stCondLst>
                              <p:cond delay="7000"/>
                            </p:stCondLst>
                            <p:childTnLst>
                              <p:par>
                                <p:cTn id="35" presetID="22" presetClass="entr" presetSubtype="1" fill="hold" nodeType="after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wipe(up)">
                                      <p:cBhvr>
                                        <p:cTn id="37"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179512" y="1124744"/>
            <a:ext cx="5083508" cy="5544616"/>
          </a:xfrm>
        </p:spPr>
        <p:txBody>
          <a:bodyPr>
            <a:normAutofit/>
          </a:bodyPr>
          <a:lstStyle/>
          <a:p>
            <a:pPr algn="just"/>
            <a:endParaRPr lang="ru-RU" dirty="0">
              <a:latin typeface="Georgia" pitchFamily="18" charset="0"/>
              <a:cs typeface="Calibri" pitchFamily="34" charset="0"/>
            </a:endParaRPr>
          </a:p>
          <a:p>
            <a:pPr algn="just"/>
            <a:endParaRPr lang="ru-RU" dirty="0"/>
          </a:p>
          <a:p>
            <a:pPr algn="just"/>
            <a:endParaRPr lang="ru-RU" dirty="0" smtClean="0"/>
          </a:p>
          <a:p>
            <a:pPr algn="just"/>
            <a:endParaRPr lang="ru-RU" dirty="0"/>
          </a:p>
        </p:txBody>
      </p:sp>
      <p:sp>
        <p:nvSpPr>
          <p:cNvPr id="15" name="TextBox 14"/>
          <p:cNvSpPr txBox="1"/>
          <p:nvPr/>
        </p:nvSpPr>
        <p:spPr>
          <a:xfrm>
            <a:off x="310887" y="3197891"/>
            <a:ext cx="3654718" cy="369332"/>
          </a:xfrm>
          <a:prstGeom prst="rect">
            <a:avLst/>
          </a:prstGeom>
          <a:solidFill>
            <a:schemeClr val="accent6">
              <a:lumMod val="60000"/>
              <a:lumOff val="40000"/>
            </a:schemeClr>
          </a:solidFill>
          <a:ln>
            <a:solidFill>
              <a:schemeClr val="accent6">
                <a:lumMod val="60000"/>
                <a:lumOff val="40000"/>
              </a:schemeClr>
            </a:solidFill>
          </a:ln>
        </p:spPr>
        <p:style>
          <a:lnRef idx="0">
            <a:schemeClr val="accent4"/>
          </a:lnRef>
          <a:fillRef idx="3">
            <a:schemeClr val="accent4"/>
          </a:fillRef>
          <a:effectRef idx="3">
            <a:schemeClr val="accent4"/>
          </a:effectRef>
          <a:fontRef idx="minor">
            <a:schemeClr val="lt1"/>
          </a:fontRef>
        </p:style>
        <p:txBody>
          <a:bodyPr wrap="none" rtlCol="0">
            <a:spAutoFit/>
          </a:bodyPr>
          <a:lstStyle/>
          <a:p>
            <a:r>
              <a:rPr lang="ru-RU" dirty="0" smtClean="0">
                <a:solidFill>
                  <a:schemeClr val="tx1"/>
                </a:solidFill>
                <a:latin typeface="Times New Roman" pitchFamily="18" charset="0"/>
                <a:cs typeface="Times New Roman" pitchFamily="18" charset="0"/>
              </a:rPr>
              <a:t>Дата окончания действия</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лицензии</a:t>
            </a:r>
            <a:endParaRPr lang="ru-RU" dirty="0">
              <a:solidFill>
                <a:schemeClr val="tx1"/>
              </a:solidFill>
              <a:latin typeface="Times New Roman" pitchFamily="18" charset="0"/>
              <a:cs typeface="Times New Roman" pitchFamily="18" charset="0"/>
            </a:endParaRPr>
          </a:p>
        </p:txBody>
      </p:sp>
      <p:sp>
        <p:nvSpPr>
          <p:cNvPr id="10" name="TextBox 9"/>
          <p:cNvSpPr txBox="1"/>
          <p:nvPr/>
        </p:nvSpPr>
        <p:spPr>
          <a:xfrm>
            <a:off x="292165" y="1771211"/>
            <a:ext cx="3733059" cy="646331"/>
          </a:xfrm>
          <a:prstGeom prst="rect">
            <a:avLst/>
          </a:prstGeom>
          <a:solidFill>
            <a:schemeClr val="accent6">
              <a:lumMod val="60000"/>
              <a:lumOff val="40000"/>
            </a:schemeClr>
          </a:solidFill>
          <a:ln>
            <a:solidFill>
              <a:schemeClr val="accent6">
                <a:lumMod val="60000"/>
                <a:lumOff val="40000"/>
              </a:schemeClr>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ru-RU" dirty="0" smtClean="0">
                <a:solidFill>
                  <a:schemeClr val="tx1"/>
                </a:solidFill>
                <a:latin typeface="Times New Roman" pitchFamily="18" charset="0"/>
                <a:cs typeface="Times New Roman" pitchFamily="18" charset="0"/>
              </a:rPr>
              <a:t>Тип и целевое использование подземных вод</a:t>
            </a:r>
            <a:endParaRPr lang="ru-RU" dirty="0">
              <a:solidFill>
                <a:schemeClr val="tx1"/>
              </a:solidFill>
              <a:latin typeface="Times New Roman" pitchFamily="18" charset="0"/>
              <a:cs typeface="Times New Roman" pitchFamily="18" charset="0"/>
            </a:endParaRPr>
          </a:p>
        </p:txBody>
      </p:sp>
      <p:sp>
        <p:nvSpPr>
          <p:cNvPr id="3080" name="TextBox 3079"/>
          <p:cNvSpPr txBox="1"/>
          <p:nvPr/>
        </p:nvSpPr>
        <p:spPr>
          <a:xfrm>
            <a:off x="310887" y="2577501"/>
            <a:ext cx="2746329" cy="369332"/>
          </a:xfrm>
          <a:prstGeom prst="rect">
            <a:avLst/>
          </a:prstGeom>
          <a:solidFill>
            <a:schemeClr val="accent6">
              <a:lumMod val="60000"/>
              <a:lumOff val="40000"/>
            </a:schemeClr>
          </a:solidFill>
          <a:ln>
            <a:solidFill>
              <a:schemeClr val="accent6">
                <a:lumMod val="60000"/>
                <a:lumOff val="40000"/>
              </a:schemeClr>
            </a:solidFill>
          </a:ln>
        </p:spPr>
        <p:style>
          <a:lnRef idx="0">
            <a:schemeClr val="accent4"/>
          </a:lnRef>
          <a:fillRef idx="3">
            <a:schemeClr val="accent4"/>
          </a:fillRef>
          <a:effectRef idx="3">
            <a:schemeClr val="accent4"/>
          </a:effectRef>
          <a:fontRef idx="minor">
            <a:schemeClr val="lt1"/>
          </a:fontRef>
        </p:style>
        <p:txBody>
          <a:bodyPr wrap="none" rtlCol="0">
            <a:spAutoFit/>
          </a:bodyPr>
          <a:lstStyle/>
          <a:p>
            <a:pPr algn="just"/>
            <a:r>
              <a:rPr lang="ru-RU" dirty="0" smtClean="0">
                <a:solidFill>
                  <a:schemeClr val="tx1"/>
                </a:solidFill>
                <a:latin typeface="Times New Roman" pitchFamily="18" charset="0"/>
                <a:cs typeface="Times New Roman" pitchFamily="18" charset="0"/>
              </a:rPr>
              <a:t>Объект недропользования</a:t>
            </a:r>
            <a:endParaRPr lang="ru-RU" dirty="0">
              <a:solidFill>
                <a:schemeClr val="tx1"/>
              </a:solidFill>
              <a:latin typeface="Times New Roman" pitchFamily="18" charset="0"/>
              <a:cs typeface="Times New Roman" pitchFamily="18" charset="0"/>
            </a:endParaRPr>
          </a:p>
        </p:txBody>
      </p:sp>
      <p:cxnSp>
        <p:nvCxnSpPr>
          <p:cNvPr id="3082" name="Прямая со стрелкой 3081"/>
          <p:cNvCxnSpPr/>
          <p:nvPr/>
        </p:nvCxnSpPr>
        <p:spPr>
          <a:xfrm>
            <a:off x="5103966" y="7101408"/>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descr="S:\anna\ГУВ_2016\От Департамента_Вода 2015\80372\SKMBT_C284e15072816200_000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9992" y="139651"/>
            <a:ext cx="4464496" cy="631368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Прямая со стрелкой 20"/>
          <p:cNvCxnSpPr/>
          <p:nvPr/>
        </p:nvCxnSpPr>
        <p:spPr>
          <a:xfrm>
            <a:off x="4056587" y="2094377"/>
            <a:ext cx="2819669" cy="1116110"/>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22" name="Прямая со стрелкой 21"/>
          <p:cNvCxnSpPr/>
          <p:nvPr/>
        </p:nvCxnSpPr>
        <p:spPr>
          <a:xfrm>
            <a:off x="3416612" y="2762167"/>
            <a:ext cx="2955588" cy="954865"/>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23" name="Прямая со стрелкой 22"/>
          <p:cNvCxnSpPr/>
          <p:nvPr/>
        </p:nvCxnSpPr>
        <p:spPr>
          <a:xfrm>
            <a:off x="4139952" y="3645024"/>
            <a:ext cx="2988332" cy="1080120"/>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24" name="Прямая со стрелкой 23"/>
          <p:cNvCxnSpPr/>
          <p:nvPr/>
        </p:nvCxnSpPr>
        <p:spPr>
          <a:xfrm>
            <a:off x="3618075" y="4045714"/>
            <a:ext cx="3762237" cy="1471518"/>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39" name="TextBox 38"/>
          <p:cNvSpPr txBox="1"/>
          <p:nvPr/>
        </p:nvSpPr>
        <p:spPr>
          <a:xfrm>
            <a:off x="310886" y="3861048"/>
            <a:ext cx="2917465" cy="369332"/>
          </a:xfrm>
          <a:prstGeom prst="rect">
            <a:avLst/>
          </a:prstGeom>
          <a:solidFill>
            <a:schemeClr val="accent6">
              <a:lumMod val="60000"/>
              <a:lumOff val="40000"/>
            </a:schemeClr>
          </a:solidFill>
          <a:ln>
            <a:solidFill>
              <a:schemeClr val="accent6">
                <a:lumMod val="60000"/>
                <a:lumOff val="40000"/>
              </a:schemeClr>
            </a:solidFill>
          </a:ln>
        </p:spPr>
        <p:style>
          <a:lnRef idx="0">
            <a:schemeClr val="accent4"/>
          </a:lnRef>
          <a:fillRef idx="3">
            <a:schemeClr val="accent4"/>
          </a:fillRef>
          <a:effectRef idx="3">
            <a:schemeClr val="accent4"/>
          </a:effectRef>
          <a:fontRef idx="minor">
            <a:schemeClr val="lt1"/>
          </a:fontRef>
        </p:style>
        <p:txBody>
          <a:bodyPr wrap="none" rtlCol="0">
            <a:spAutoFit/>
          </a:bodyPr>
          <a:lstStyle/>
          <a:p>
            <a:r>
              <a:rPr lang="ru-RU" dirty="0" smtClean="0">
                <a:solidFill>
                  <a:schemeClr val="tx1"/>
                </a:solidFill>
                <a:latin typeface="Times New Roman" pitchFamily="18" charset="0"/>
                <a:cs typeface="Times New Roman" pitchFamily="18" charset="0"/>
              </a:rPr>
              <a:t>Дата регистрации лицензии</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1250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080"/>
                                        </p:tgtEl>
                                        <p:attrNameLst>
                                          <p:attrName>style.visibility</p:attrName>
                                        </p:attrNameLst>
                                      </p:cBhvr>
                                      <p:to>
                                        <p:strVal val="visible"/>
                                      </p:to>
                                    </p:set>
                                    <p:animEffect transition="in" filter="wipe(up)">
                                      <p:cBhvr>
                                        <p:cTn id="11" dur="1000"/>
                                        <p:tgtEl>
                                          <p:spTgt spid="308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1000"/>
                                        <p:tgtEl>
                                          <p:spTgt spid="22"/>
                                        </p:tgtEl>
                                      </p:cBhvr>
                                    </p:animEffect>
                                  </p:childTnLst>
                                </p:cTn>
                              </p:par>
                            </p:childTnLst>
                          </p:cTn>
                        </p:par>
                        <p:par>
                          <p:cTn id="24" fill="hold">
                            <p:stCondLst>
                              <p:cond delay="50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6000"/>
                            </p:stCondLst>
                            <p:childTnLst>
                              <p:par>
                                <p:cTn id="29" presetID="22" presetClass="entr" presetSubtype="1"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1000"/>
                                        <p:tgtEl>
                                          <p:spTgt spid="24"/>
                                        </p:tgtEl>
                                      </p:cBhvr>
                                    </p:animEffect>
                                  </p:childTnLst>
                                </p:cTn>
                              </p:par>
                            </p:childTnLst>
                          </p:cTn>
                        </p:par>
                        <p:par>
                          <p:cTn id="32" fill="hold">
                            <p:stCondLst>
                              <p:cond delay="7000"/>
                            </p:stCondLst>
                            <p:childTnLst>
                              <p:par>
                                <p:cTn id="33" presetID="22" presetClass="entr" presetSubtype="1"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up)">
                                      <p:cBhvr>
                                        <p:cTn id="35"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3080"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856984" cy="6480720"/>
          </a:xfrm>
        </p:spPr>
        <p:txBody>
          <a:bodyPr>
            <a:normAutofit/>
          </a:bodyPr>
          <a:lstStyle/>
          <a:p>
            <a:pPr marL="45720" indent="0" algn="just">
              <a:lnSpc>
                <a:spcPct val="110000"/>
              </a:lnSpc>
              <a:buNone/>
            </a:pPr>
            <a:endParaRPr lang="ru-RU" sz="1800" dirty="0"/>
          </a:p>
          <a:p>
            <a:pPr algn="just"/>
            <a:endParaRPr lang="ru-RU" sz="2400" dirty="0"/>
          </a:p>
          <a:p>
            <a:pPr marL="44450" indent="133350">
              <a:buNone/>
            </a:pPr>
            <a:endParaRPr lang="ru-RU" dirty="0"/>
          </a:p>
        </p:txBody>
      </p:sp>
      <p:sp>
        <p:nvSpPr>
          <p:cNvPr id="4" name="Заголовок 3"/>
          <p:cNvSpPr>
            <a:spLocks noGrp="1"/>
          </p:cNvSpPr>
          <p:nvPr>
            <p:ph type="title"/>
          </p:nvPr>
        </p:nvSpPr>
        <p:spPr>
          <a:xfrm>
            <a:off x="323528" y="116632"/>
            <a:ext cx="8280920" cy="878962"/>
          </a:xfrm>
        </p:spPr>
        <p:txBody>
          <a:bodyPr/>
          <a:lstStyle/>
          <a:p>
            <a:pPr marL="0" indent="0" algn="ctr">
              <a:buNone/>
            </a:pPr>
            <a:r>
              <a:rPr lang="ru-RU" sz="2000" dirty="0" smtClean="0">
                <a:effectLst/>
                <a:latin typeface="Times New Roman" pitchFamily="18" charset="0"/>
                <a:cs typeface="Times New Roman" pitchFamily="18" charset="0"/>
              </a:rPr>
              <a:t>Раздел 1. Сведения </a:t>
            </a:r>
            <a:r>
              <a:rPr lang="ru-RU" sz="2000" dirty="0">
                <a:effectLst/>
                <a:latin typeface="Times New Roman" pitchFamily="18" charset="0"/>
                <a:cs typeface="Times New Roman" pitchFamily="18" charset="0"/>
              </a:rPr>
              <a:t>о лицензии на право пользования недрами при добыче питьевых и технических </a:t>
            </a:r>
            <a:r>
              <a:rPr lang="ru-RU" sz="2000" dirty="0" smtClean="0">
                <a:effectLst/>
                <a:latin typeface="Times New Roman" pitchFamily="18" charset="0"/>
                <a:cs typeface="Times New Roman" pitchFamily="18" charset="0"/>
              </a:rPr>
              <a:t/>
            </a:r>
            <a:br>
              <a:rPr lang="ru-RU" sz="2000" dirty="0" smtClean="0">
                <a:effectLst/>
                <a:latin typeface="Times New Roman" pitchFamily="18" charset="0"/>
                <a:cs typeface="Times New Roman" pitchFamily="18" charset="0"/>
              </a:rPr>
            </a:br>
            <a:r>
              <a:rPr lang="ru-RU" sz="2000" dirty="0" smtClean="0">
                <a:effectLst/>
                <a:latin typeface="Times New Roman" pitchFamily="18" charset="0"/>
                <a:cs typeface="Times New Roman" pitchFamily="18" charset="0"/>
              </a:rPr>
              <a:t>подземных </a:t>
            </a:r>
            <a:r>
              <a:rPr lang="ru-RU" sz="2000" dirty="0">
                <a:effectLst/>
                <a:latin typeface="Times New Roman" pitchFamily="18" charset="0"/>
                <a:cs typeface="Times New Roman" pitchFamily="18" charset="0"/>
              </a:rPr>
              <a:t>вод</a:t>
            </a:r>
            <a:endParaRPr lang="ru-RU" sz="2000" dirty="0">
              <a:latin typeface="Times New Roman" pitchFamily="18" charset="0"/>
              <a:cs typeface="Times New Roman" pitchFamily="18" charset="0"/>
            </a:endParaRPr>
          </a:p>
        </p:txBody>
      </p:sp>
      <p:sp>
        <p:nvSpPr>
          <p:cNvPr id="5" name="TextBox 4"/>
          <p:cNvSpPr txBox="1"/>
          <p:nvPr/>
        </p:nvSpPr>
        <p:spPr>
          <a:xfrm>
            <a:off x="323528" y="1196752"/>
            <a:ext cx="8404846" cy="978729"/>
          </a:xfrm>
          <a:prstGeom prst="rect">
            <a:avLst/>
          </a:prstGeom>
          <a:noFill/>
        </p:spPr>
        <p:txBody>
          <a:bodyPr wrap="square" rtlCol="0">
            <a:spAutoFit/>
          </a:bodyPr>
          <a:lstStyle/>
          <a:p>
            <a:pPr algn="just">
              <a:lnSpc>
                <a:spcPct val="110000"/>
              </a:lnSpc>
              <a:spcBef>
                <a:spcPts val="0"/>
              </a:spcBef>
              <a:spcAft>
                <a:spcPts val="0"/>
              </a:spcAft>
            </a:pPr>
            <a:r>
              <a:rPr lang="ru-RU" dirty="0">
                <a:latin typeface="Times New Roman" pitchFamily="18" charset="0"/>
                <a:cs typeface="Times New Roman" pitchFamily="18" charset="0"/>
              </a:rPr>
              <a:t>Показатели в разделе 1 указываются </a:t>
            </a:r>
            <a:r>
              <a:rPr lang="ru-RU" dirty="0" smtClean="0">
                <a:latin typeface="Times New Roman" pitchFamily="18" charset="0"/>
                <a:cs typeface="Times New Roman" pitchFamily="18" charset="0"/>
              </a:rPr>
              <a:t>в соответствии </a:t>
            </a:r>
            <a:r>
              <a:rPr lang="ru-RU" dirty="0">
                <a:latin typeface="Times New Roman" pitchFamily="18" charset="0"/>
                <a:cs typeface="Times New Roman" pitchFamily="18" charset="0"/>
              </a:rPr>
              <a:t>с лицензией на право пользования недрами при добыче питьевых и технических подземных </a:t>
            </a:r>
            <a:r>
              <a:rPr lang="ru-RU" dirty="0" smtClean="0">
                <a:latin typeface="Times New Roman" pitchFamily="18" charset="0"/>
                <a:cs typeface="Times New Roman" pitchFamily="18" charset="0"/>
              </a:rPr>
              <a:t>вод:</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6" name="TextBox 5"/>
          <p:cNvSpPr txBox="1"/>
          <p:nvPr/>
        </p:nvSpPr>
        <p:spPr>
          <a:xfrm>
            <a:off x="323528" y="2204864"/>
            <a:ext cx="3153816" cy="1283428"/>
          </a:xfrm>
          <a:prstGeom prst="rect">
            <a:avLst/>
          </a:prstGeom>
          <a:noFill/>
        </p:spPr>
        <p:txBody>
          <a:bodyPr wrap="square" rtlCol="0">
            <a:spAutoFit/>
          </a:bodyPr>
          <a:lstStyle/>
          <a:p>
            <a:pPr indent="177800" algn="just">
              <a:lnSpc>
                <a:spcPct val="110000"/>
              </a:lnSpc>
              <a:spcBef>
                <a:spcPts val="0"/>
              </a:spcBef>
              <a:spcAft>
                <a:spcPts val="0"/>
              </a:spcAft>
              <a:buFont typeface="Arial" pitchFamily="34" charset="0"/>
              <a:buChar char="•"/>
            </a:pPr>
            <a:r>
              <a:rPr lang="ru-RU" i="1" dirty="0" smtClean="0">
                <a:latin typeface="Times New Roman" pitchFamily="18" charset="0"/>
                <a:cs typeface="Times New Roman" pitchFamily="18" charset="0"/>
              </a:rPr>
              <a:t>Субъект Российской </a:t>
            </a:r>
            <a:r>
              <a:rPr lang="ru-RU" i="1" dirty="0">
                <a:latin typeface="Times New Roman" pitchFamily="18" charset="0"/>
                <a:cs typeface="Times New Roman" pitchFamily="18" charset="0"/>
              </a:rPr>
              <a:t>Федерации </a:t>
            </a:r>
            <a:r>
              <a:rPr lang="ru-RU" dirty="0" smtClean="0">
                <a:latin typeface="Times New Roman" pitchFamily="18" charset="0"/>
                <a:cs typeface="Times New Roman" pitchFamily="18" charset="0"/>
              </a:rPr>
              <a:t>- область</a:t>
            </a:r>
            <a:r>
              <a:rPr lang="ru-RU" dirty="0">
                <a:latin typeface="Times New Roman" pitchFamily="18" charset="0"/>
                <a:cs typeface="Times New Roman" pitchFamily="18" charset="0"/>
              </a:rPr>
              <a:t>, край, </a:t>
            </a:r>
            <a:r>
              <a:rPr lang="ru-RU" dirty="0" smtClean="0">
                <a:latin typeface="Times New Roman" pitchFamily="18" charset="0"/>
                <a:cs typeface="Times New Roman" pitchFamily="18" charset="0"/>
              </a:rPr>
              <a:t>республик</a:t>
            </a:r>
            <a:r>
              <a:rPr lang="ru-RU" dirty="0" smtClean="0">
                <a:latin typeface="Georgia" pitchFamily="18" charset="0"/>
                <a:cs typeface="Calibri" pitchFamily="34" charset="0"/>
              </a:rPr>
              <a:t>а</a:t>
            </a:r>
            <a:endParaRPr lang="ru-RU" dirty="0">
              <a:latin typeface="Georgia" pitchFamily="18" charset="0"/>
              <a:cs typeface="Calibri" pitchFamily="34" charset="0"/>
            </a:endParaRPr>
          </a:p>
          <a:p>
            <a:endParaRPr lang="ru-RU" dirty="0"/>
          </a:p>
        </p:txBody>
      </p:sp>
      <p:sp>
        <p:nvSpPr>
          <p:cNvPr id="8" name="TextBox 7"/>
          <p:cNvSpPr txBox="1"/>
          <p:nvPr/>
        </p:nvSpPr>
        <p:spPr>
          <a:xfrm>
            <a:off x="3722583" y="2204864"/>
            <a:ext cx="5145000" cy="701731"/>
          </a:xfrm>
          <a:prstGeom prst="rect">
            <a:avLst/>
          </a:prstGeom>
          <a:noFill/>
        </p:spPr>
        <p:txBody>
          <a:bodyPr wrap="square" rtlCol="0">
            <a:spAutoFit/>
          </a:bodyPr>
          <a:lstStyle/>
          <a:p>
            <a:pPr indent="177800" algn="just">
              <a:lnSpc>
                <a:spcPct val="110000"/>
              </a:lnSpc>
              <a:spcBef>
                <a:spcPts val="0"/>
              </a:spcBef>
              <a:spcAft>
                <a:spcPts val="0"/>
              </a:spcAft>
              <a:buFont typeface="Arial" pitchFamily="34" charset="0"/>
              <a:buChar char="•"/>
            </a:pPr>
            <a:r>
              <a:rPr lang="ru-RU" i="1" dirty="0">
                <a:latin typeface="Times New Roman" pitchFamily="18" charset="0"/>
                <a:cs typeface="Times New Roman" pitchFamily="18" charset="0"/>
              </a:rPr>
              <a:t>Объект недропользования </a:t>
            </a:r>
            <a:r>
              <a:rPr lang="ru-RU" dirty="0" smtClean="0">
                <a:latin typeface="Times New Roman" pitchFamily="18" charset="0"/>
                <a:cs typeface="Times New Roman" pitchFamily="18" charset="0"/>
              </a:rPr>
              <a:t>– участок недр</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указанный в лицензии</a:t>
            </a:r>
            <a:endParaRPr lang="ru-RU" dirty="0"/>
          </a:p>
        </p:txBody>
      </p:sp>
      <p:sp>
        <p:nvSpPr>
          <p:cNvPr id="16" name="TextBox 15"/>
          <p:cNvSpPr txBox="1"/>
          <p:nvPr/>
        </p:nvSpPr>
        <p:spPr>
          <a:xfrm>
            <a:off x="355576" y="4797152"/>
            <a:ext cx="8544054" cy="1477328"/>
          </a:xfrm>
          <a:prstGeom prst="rect">
            <a:avLst/>
          </a:prstGeom>
          <a:noFill/>
        </p:spPr>
        <p:txBody>
          <a:bodyPr wrap="square" rtlCol="0">
            <a:spAutoFit/>
          </a:bodyPr>
          <a:lstStyle/>
          <a:p>
            <a:pPr indent="177800" algn="just"/>
            <a:r>
              <a:rPr lang="ru-RU" dirty="0">
                <a:latin typeface="Georgia" pitchFamily="18" charset="0"/>
              </a:rPr>
              <a:t> </a:t>
            </a:r>
            <a:r>
              <a:rPr lang="ru-RU" dirty="0">
                <a:latin typeface="Times New Roman" pitchFamily="18" charset="0"/>
                <a:cs typeface="Times New Roman" pitchFamily="18" charset="0"/>
              </a:rPr>
              <a:t>Если лицензия аннулирована или переоформлена в отчётном </a:t>
            </a:r>
            <a:r>
              <a:rPr lang="ru-RU" dirty="0" smtClean="0">
                <a:latin typeface="Times New Roman" pitchFamily="18" charset="0"/>
                <a:cs typeface="Times New Roman" pitchFamily="18" charset="0"/>
              </a:rPr>
              <a:t>году, </a:t>
            </a:r>
            <a:r>
              <a:rPr lang="ru-RU" dirty="0">
                <a:latin typeface="Times New Roman" pitchFamily="18" charset="0"/>
                <a:cs typeface="Times New Roman" pitchFamily="18" charset="0"/>
              </a:rPr>
              <a:t>отчёт по ней </a:t>
            </a:r>
            <a:r>
              <a:rPr lang="ru-RU" dirty="0" smtClean="0">
                <a:latin typeface="Times New Roman" pitchFamily="18" charset="0"/>
                <a:cs typeface="Times New Roman" pitchFamily="18" charset="0"/>
              </a:rPr>
              <a:t>все равно </a:t>
            </a:r>
            <a:r>
              <a:rPr lang="ru-RU" dirty="0">
                <a:latin typeface="Times New Roman" pitchFamily="18" charset="0"/>
                <a:cs typeface="Times New Roman" pitchFamily="18" charset="0"/>
              </a:rPr>
              <a:t>необходимо предоставить. В этом случае в столбце 7 </a:t>
            </a:r>
            <a:r>
              <a:rPr lang="ru-RU" dirty="0" smtClean="0">
                <a:latin typeface="Times New Roman" pitchFamily="18" charset="0"/>
                <a:cs typeface="Times New Roman" pitchFamily="18" charset="0"/>
              </a:rPr>
              <a:t>проставляется </a:t>
            </a:r>
            <a:r>
              <a:rPr lang="ru-RU" dirty="0">
                <a:latin typeface="Times New Roman" pitchFamily="18" charset="0"/>
                <a:cs typeface="Times New Roman" pitchFamily="18" charset="0"/>
              </a:rPr>
              <a:t>дата фактического прекращения действия лицензии в соответствии с Приказом </a:t>
            </a:r>
            <a:r>
              <a:rPr lang="ru-RU" dirty="0" smtClean="0">
                <a:latin typeface="Times New Roman" pitchFamily="18" charset="0"/>
                <a:cs typeface="Times New Roman" pitchFamily="18" charset="0"/>
              </a:rPr>
              <a:t>Департамента недропользования и экологии Тюменской области об </a:t>
            </a:r>
            <a:r>
              <a:rPr lang="ru-RU" dirty="0">
                <a:latin typeface="Times New Roman" pitchFamily="18" charset="0"/>
                <a:cs typeface="Times New Roman" pitchFamily="18" charset="0"/>
              </a:rPr>
              <a:t>аннулировании или </a:t>
            </a:r>
            <a:r>
              <a:rPr lang="ru-RU" dirty="0" smtClean="0">
                <a:latin typeface="Times New Roman" pitchFamily="18" charset="0"/>
                <a:cs typeface="Times New Roman" pitchFamily="18" charset="0"/>
              </a:rPr>
              <a:t>переоформлении</a:t>
            </a:r>
            <a:endParaRPr lang="ru-RU" dirty="0">
              <a:latin typeface="Times New Roman" pitchFamily="18" charset="0"/>
              <a:cs typeface="Times New Roman" pitchFamily="18" charset="0"/>
            </a:endParaRPr>
          </a:p>
        </p:txBody>
      </p:sp>
      <p:pic>
        <p:nvPicPr>
          <p:cNvPr id="12" name="Picture 2" descr="C:\Users\Желнин\Desktop\Новый точечный рисунок.b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0653" y="3488292"/>
            <a:ext cx="7419975"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59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par>
                          <p:cTn id="16" fill="hold">
                            <p:stCondLst>
                              <p:cond delay="40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4500"/>
                            </p:stCondLst>
                            <p:childTnLst>
                              <p:par>
                                <p:cTn id="21" presetID="2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Текст 2"/>
          <p:cNvSpPr>
            <a:spLocks noGrp="1"/>
          </p:cNvSpPr>
          <p:nvPr>
            <p:ph type="body" idx="1"/>
          </p:nvPr>
        </p:nvSpPr>
        <p:spPr>
          <a:xfrm>
            <a:off x="683568" y="270228"/>
            <a:ext cx="7560840" cy="1623521"/>
          </a:xfrm>
        </p:spPr>
        <p:txBody>
          <a:bodyPr wrap="square">
            <a:spAutoFit/>
          </a:bodyPr>
          <a:lstStyle/>
          <a:p>
            <a:pPr algn="ctr"/>
            <a:r>
              <a:rPr lang="ru-RU" b="1" dirty="0" smtClean="0">
                <a:latin typeface="Times New Roman" pitchFamily="18" charset="0"/>
                <a:cs typeface="Times New Roman" pitchFamily="18" charset="0"/>
              </a:rPr>
              <a:t>Раздел 2. Сведения об утвержденных проектных </a:t>
            </a:r>
          </a:p>
          <a:p>
            <a:pPr algn="ctr"/>
            <a:r>
              <a:rPr lang="ru-RU" b="1" dirty="0" smtClean="0">
                <a:latin typeface="Times New Roman" pitchFamily="18" charset="0"/>
                <a:cs typeface="Times New Roman" pitchFamily="18" charset="0"/>
              </a:rPr>
              <a:t>и отчетных документах, связанных с </a:t>
            </a:r>
          </a:p>
          <a:p>
            <a:pPr algn="ctr"/>
            <a:r>
              <a:rPr lang="ru-RU" b="1" dirty="0" smtClean="0">
                <a:latin typeface="Times New Roman" pitchFamily="18" charset="0"/>
                <a:cs typeface="Times New Roman" pitchFamily="18" charset="0"/>
              </a:rPr>
              <a:t>пользованием недрами</a:t>
            </a:r>
          </a:p>
          <a:p>
            <a:pPr algn="ctr"/>
            <a:endParaRPr lang="ru-RU" dirty="0"/>
          </a:p>
        </p:txBody>
      </p:sp>
      <p:sp>
        <p:nvSpPr>
          <p:cNvPr id="5" name="TextBox 4"/>
          <p:cNvSpPr txBox="1"/>
          <p:nvPr/>
        </p:nvSpPr>
        <p:spPr>
          <a:xfrm>
            <a:off x="269429" y="4581128"/>
            <a:ext cx="8623051" cy="830997"/>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Сведения</a:t>
            </a:r>
            <a:r>
              <a:rPr lang="ru-RU" sz="1600" dirty="0">
                <a:latin typeface="Times New Roman" pitchFamily="18" charset="0"/>
                <a:cs typeface="Times New Roman" pitchFamily="18" charset="0"/>
              </a:rPr>
              <a:t>, относящиеся к проекту зон санитарной охраны, приводятся по участкам недр, по которым в лицензиях предусмотрена добыча подземных вод </a:t>
            </a:r>
            <a:r>
              <a:rPr lang="ru-RU" sz="1600" dirty="0" smtClean="0">
                <a:latin typeface="Times New Roman" pitchFamily="18" charset="0"/>
                <a:cs typeface="Times New Roman" pitchFamily="18" charset="0"/>
              </a:rPr>
              <a:t>только для </a:t>
            </a:r>
            <a:r>
              <a:rPr lang="ru-RU" sz="1600" dirty="0">
                <a:latin typeface="Times New Roman" pitchFamily="18" charset="0"/>
                <a:cs typeface="Times New Roman" pitchFamily="18" charset="0"/>
              </a:rPr>
              <a:t>питьевого и хозяйственно-бытового водоснабжения</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2" name="TextBox 1"/>
          <p:cNvSpPr txBox="1"/>
          <p:nvPr/>
        </p:nvSpPr>
        <p:spPr>
          <a:xfrm>
            <a:off x="232867" y="2204864"/>
            <a:ext cx="8640960" cy="1354217"/>
          </a:xfrm>
          <a:prstGeom prst="rect">
            <a:avLst/>
          </a:prstGeom>
          <a:noFill/>
        </p:spPr>
        <p:txBody>
          <a:bodyPr wrap="square" rtlCol="0">
            <a:spAutoFit/>
          </a:bodyPr>
          <a:lstStyle/>
          <a:p>
            <a:pPr indent="180975" algn="just">
              <a:buFont typeface="Arial" pitchFamily="34" charset="0"/>
              <a:buChar char="•"/>
            </a:pPr>
            <a:r>
              <a:rPr lang="ru-RU" sz="1600" dirty="0" smtClean="0">
                <a:latin typeface="Times New Roman" pitchFamily="18" charset="0"/>
                <a:cs typeface="Times New Roman" pitchFamily="18" charset="0"/>
              </a:rPr>
              <a:t>не </a:t>
            </a:r>
            <a:r>
              <a:rPr lang="ru-RU" sz="1600" dirty="0">
                <a:latin typeface="Times New Roman" pitchFamily="18" charset="0"/>
                <a:cs typeface="Times New Roman" pitchFamily="18" charset="0"/>
              </a:rPr>
              <a:t>позднее одного года с даты </a:t>
            </a:r>
            <a:r>
              <a:rPr lang="ru-RU" sz="1600" dirty="0" smtClean="0">
                <a:latin typeface="Times New Roman" pitchFamily="18" charset="0"/>
                <a:cs typeface="Times New Roman" pitchFamily="18" charset="0"/>
              </a:rPr>
              <a:t>регистрации выполнить </a:t>
            </a:r>
            <a:r>
              <a:rPr lang="ru-RU" sz="1600" dirty="0">
                <a:latin typeface="Times New Roman" pitchFamily="18" charset="0"/>
                <a:cs typeface="Times New Roman" pitchFamily="18" charset="0"/>
              </a:rPr>
              <a:t>оценку запасов подземных вод (ЗПВ) с учетом перспективной потребности по категориям, обеспечивающим </a:t>
            </a:r>
            <a:r>
              <a:rPr lang="ru-RU" sz="1600" dirty="0" smtClean="0">
                <a:latin typeface="Times New Roman" pitchFamily="18" charset="0"/>
                <a:cs typeface="Times New Roman" pitchFamily="18" charset="0"/>
              </a:rPr>
              <a:t>возможность </a:t>
            </a:r>
            <a:r>
              <a:rPr lang="ru-RU" sz="1600" dirty="0">
                <a:latin typeface="Times New Roman" pitchFamily="18" charset="0"/>
                <a:cs typeface="Times New Roman" pitchFamily="18" charset="0"/>
              </a:rPr>
              <a:t>их промышленного </a:t>
            </a:r>
            <a:r>
              <a:rPr lang="ru-RU" sz="1600" dirty="0" smtClean="0">
                <a:latin typeface="Times New Roman" pitchFamily="18" charset="0"/>
                <a:cs typeface="Times New Roman" pitchFamily="18" charset="0"/>
              </a:rPr>
              <a:t>освоения и представить  </a:t>
            </a:r>
            <a:r>
              <a:rPr lang="ru-RU" sz="1600" dirty="0">
                <a:latin typeface="Times New Roman" pitchFamily="18" charset="0"/>
                <a:cs typeface="Times New Roman" pitchFamily="18" charset="0"/>
              </a:rPr>
              <a:t>результаты оценки  запасов подземных вод на государственную экспертизу в установленном порядке. </a:t>
            </a:r>
          </a:p>
          <a:p>
            <a:endParaRPr lang="ru-RU" dirty="0"/>
          </a:p>
        </p:txBody>
      </p:sp>
      <p:sp>
        <p:nvSpPr>
          <p:cNvPr id="3" name="TextBox 2"/>
          <p:cNvSpPr txBox="1"/>
          <p:nvPr/>
        </p:nvSpPr>
        <p:spPr>
          <a:xfrm>
            <a:off x="251520" y="3284984"/>
            <a:ext cx="8640960" cy="1077218"/>
          </a:xfrm>
          <a:prstGeom prst="rect">
            <a:avLst/>
          </a:prstGeom>
          <a:noFill/>
        </p:spPr>
        <p:txBody>
          <a:bodyPr wrap="square" rtlCol="0">
            <a:spAutoFit/>
          </a:bodyPr>
          <a:lstStyle/>
          <a:p>
            <a:pPr indent="180975" algn="just">
              <a:buFont typeface="Arial" pitchFamily="34" charset="0"/>
              <a:buChar char="•"/>
            </a:pPr>
            <a:r>
              <a:rPr lang="ru-RU" sz="1600" dirty="0" smtClean="0">
                <a:latin typeface="Times New Roman" pitchFamily="18" charset="0"/>
                <a:cs typeface="Times New Roman" pitchFamily="18" charset="0"/>
              </a:rPr>
              <a:t>не </a:t>
            </a:r>
            <a:r>
              <a:rPr lang="ru-RU" sz="1600" dirty="0">
                <a:latin typeface="Times New Roman" pitchFamily="18" charset="0"/>
                <a:cs typeface="Times New Roman" pitchFamily="18" charset="0"/>
              </a:rPr>
              <a:t>позднее 2-х </a:t>
            </a:r>
            <a:r>
              <a:rPr lang="ru-RU" sz="1600" dirty="0" smtClean="0">
                <a:latin typeface="Times New Roman" pitchFamily="18" charset="0"/>
                <a:cs typeface="Times New Roman" pitchFamily="18" charset="0"/>
              </a:rPr>
              <a:t>лет </a:t>
            </a:r>
            <a:r>
              <a:rPr lang="ru-RU" sz="1600" dirty="0">
                <a:latin typeface="Times New Roman" pitchFamily="18" charset="0"/>
                <a:cs typeface="Times New Roman" pitchFamily="18" charset="0"/>
              </a:rPr>
              <a:t>с даты государственной регистрации </a:t>
            </a:r>
            <a:r>
              <a:rPr lang="ru-RU" sz="1600" dirty="0" smtClean="0">
                <a:latin typeface="Times New Roman" pitchFamily="18" charset="0"/>
                <a:cs typeface="Times New Roman" pitchFamily="18" charset="0"/>
              </a:rPr>
              <a:t>лицензии разработать </a:t>
            </a:r>
            <a:r>
              <a:rPr lang="ru-RU" sz="1600" dirty="0">
                <a:latin typeface="Times New Roman" pitchFamily="18" charset="0"/>
                <a:cs typeface="Times New Roman" pitchFamily="18" charset="0"/>
              </a:rPr>
              <a:t>и утвердить  проект </a:t>
            </a:r>
            <a:r>
              <a:rPr lang="ru-RU" sz="1600" dirty="0" smtClean="0">
                <a:latin typeface="Times New Roman" pitchFamily="18" charset="0"/>
                <a:cs typeface="Times New Roman" pitchFamily="18" charset="0"/>
              </a:rPr>
              <a:t>водозаборов </a:t>
            </a:r>
            <a:r>
              <a:rPr lang="ru-RU" sz="1600" dirty="0">
                <a:latin typeface="Times New Roman" pitchFamily="18" charset="0"/>
                <a:cs typeface="Times New Roman" pitchFamily="18" charset="0"/>
              </a:rPr>
              <a:t>и  проект зон санитарной охраны </a:t>
            </a:r>
            <a:r>
              <a:rPr lang="ru-RU" sz="1600" dirty="0" smtClean="0">
                <a:latin typeface="Times New Roman" pitchFamily="18" charset="0"/>
                <a:cs typeface="Times New Roman" pitchFamily="18" charset="0"/>
              </a:rPr>
              <a:t>водозаборов </a:t>
            </a:r>
            <a:r>
              <a:rPr lang="ru-RU" sz="1600" dirty="0">
                <a:latin typeface="Times New Roman" pitchFamily="18" charset="0"/>
                <a:cs typeface="Times New Roman" pitchFamily="18" charset="0"/>
              </a:rPr>
              <a:t>согласно требованиями, утвержденными приказом Минприроды </a:t>
            </a:r>
            <a:r>
              <a:rPr lang="ru-RU" sz="1600" dirty="0" smtClean="0">
                <a:latin typeface="Times New Roman" pitchFamily="18" charset="0"/>
                <a:cs typeface="Times New Roman" pitchFamily="18" charset="0"/>
              </a:rPr>
              <a:t>России. </a:t>
            </a:r>
            <a:r>
              <a:rPr lang="ru-RU" sz="1600" dirty="0">
                <a:latin typeface="Times New Roman" pitchFamily="18" charset="0"/>
                <a:cs typeface="Times New Roman" pitchFamily="18" charset="0"/>
              </a:rPr>
              <a:t>Обеспечить получение в установленном порядке необходимых экспертиз и согласований. </a:t>
            </a:r>
          </a:p>
        </p:txBody>
      </p:sp>
      <p:sp>
        <p:nvSpPr>
          <p:cNvPr id="8" name="TextBox 7"/>
          <p:cNvSpPr txBox="1"/>
          <p:nvPr/>
        </p:nvSpPr>
        <p:spPr>
          <a:xfrm>
            <a:off x="1849810" y="1628800"/>
            <a:ext cx="8640960" cy="369332"/>
          </a:xfrm>
          <a:prstGeom prst="rect">
            <a:avLst/>
          </a:prstGeom>
          <a:noFill/>
        </p:spPr>
        <p:txBody>
          <a:bodyPr wrap="square" rtlCol="0">
            <a:spAutoFit/>
          </a:bodyPr>
          <a:lstStyle/>
          <a:p>
            <a:pPr algn="just"/>
            <a:r>
              <a:rPr lang="ru-RU" dirty="0" err="1" smtClean="0">
                <a:latin typeface="Times New Roman" pitchFamily="18" charset="0"/>
                <a:cs typeface="Times New Roman" pitchFamily="18" charset="0"/>
              </a:rPr>
              <a:t>Недропользователь</a:t>
            </a:r>
            <a:r>
              <a:rPr lang="ru-RU" dirty="0" smtClean="0">
                <a:latin typeface="Times New Roman" pitchFamily="18" charset="0"/>
                <a:cs typeface="Times New Roman" pitchFamily="18" charset="0"/>
              </a:rPr>
              <a:t> - владелец лицензии обязан:</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58276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1000"/>
                                        <p:tgtEl>
                                          <p:spTgt spid="2"/>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1000"/>
                                        <p:tgtEl>
                                          <p:spTgt spid="3"/>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1000"/>
                                        <p:tgtEl>
                                          <p:spTgt spid="5"/>
                                        </p:tgtEl>
                                      </p:cBhvr>
                                    </p:animEffect>
                                  </p:childTnLst>
                                </p:cTn>
                              </p:par>
                            </p:childTnLst>
                          </p:cTn>
                        </p:par>
                        <p:par>
                          <p:cTn id="28" fill="hold">
                            <p:stCondLst>
                              <p:cond delay="45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2" grpId="0"/>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23528" y="199780"/>
            <a:ext cx="8496943" cy="1569660"/>
          </a:xfrm>
          <a:prstGeom prst="rect">
            <a:avLst/>
          </a:prstGeom>
          <a:noFill/>
        </p:spPr>
        <p:txBody>
          <a:bodyPr wrap="square" rtlCol="0">
            <a:spAutoFit/>
          </a:bodyPr>
          <a:lstStyle/>
          <a:p>
            <a:pPr indent="180975" algn="just"/>
            <a:r>
              <a:rPr lang="ru-RU" sz="1600" dirty="0" smtClean="0">
                <a:latin typeface="Times New Roman" pitchFamily="18" charset="0"/>
                <a:cs typeface="Times New Roman" pitchFamily="18" charset="0"/>
              </a:rPr>
              <a:t>В форме приводятся </a:t>
            </a:r>
            <a:r>
              <a:rPr lang="ru-RU" sz="1600" dirty="0">
                <a:latin typeface="Times New Roman" pitchFamily="18" charset="0"/>
                <a:cs typeface="Times New Roman" pitchFamily="18" charset="0"/>
              </a:rPr>
              <a:t>сведения (наименование, дата подготовки, установленная в лицензии, фактическая дата </a:t>
            </a:r>
            <a:r>
              <a:rPr lang="ru-RU" sz="1600" dirty="0" err="1">
                <a:latin typeface="Times New Roman" pitchFamily="18" charset="0"/>
                <a:cs typeface="Times New Roman" pitchFamily="18" charset="0"/>
              </a:rPr>
              <a:t>госэкспертизы</a:t>
            </a:r>
            <a:r>
              <a:rPr lang="ru-RU" sz="1600" dirty="0">
                <a:latin typeface="Times New Roman" pitchFamily="18" charset="0"/>
                <a:cs typeface="Times New Roman" pitchFamily="18" charset="0"/>
              </a:rPr>
              <a:t> или утверждения, орган утверждения) о документах, которые </a:t>
            </a:r>
            <a:r>
              <a:rPr lang="ru-RU" sz="1600" dirty="0" err="1">
                <a:latin typeface="Times New Roman" pitchFamily="18" charset="0"/>
                <a:cs typeface="Times New Roman" pitchFamily="18" charset="0"/>
              </a:rPr>
              <a:t>недропользователь</a:t>
            </a:r>
            <a:r>
              <a:rPr lang="ru-RU" sz="1600" dirty="0">
                <a:latin typeface="Times New Roman" pitchFamily="18" charset="0"/>
                <a:cs typeface="Times New Roman" pitchFamily="18" charset="0"/>
              </a:rPr>
              <a:t> должен подготовить и утвердить в период действия лицензии или в срок, установленный в лицензии. Данные заносятся по каждому типу документов (тип выбирается из справочника нажатием соответствующей кнопки, расположенной справа от поля для заполнения):</a:t>
            </a:r>
            <a:endParaRPr lang="ru-RU" dirty="0"/>
          </a:p>
        </p:txBody>
      </p:sp>
      <p:sp>
        <p:nvSpPr>
          <p:cNvPr id="8" name="TextBox 7"/>
          <p:cNvSpPr txBox="1"/>
          <p:nvPr/>
        </p:nvSpPr>
        <p:spPr>
          <a:xfrm>
            <a:off x="300499" y="4534128"/>
            <a:ext cx="8496943" cy="2339102"/>
          </a:xfrm>
          <a:prstGeom prst="rect">
            <a:avLst/>
          </a:prstGeom>
          <a:noFill/>
        </p:spPr>
        <p:txBody>
          <a:bodyPr wrap="square" rtlCol="0">
            <a:spAutoFit/>
          </a:bodyPr>
          <a:lstStyle/>
          <a:p>
            <a:pPr indent="180975" algn="just">
              <a:spcBef>
                <a:spcPts val="0"/>
              </a:spcBef>
              <a:spcAft>
                <a:spcPts val="0"/>
              </a:spcAft>
            </a:pPr>
            <a:r>
              <a:rPr lang="ru-RU" sz="1600" dirty="0" smtClean="0">
                <a:latin typeface="Times New Roman" pitchFamily="18" charset="0"/>
                <a:cs typeface="Times New Roman" pitchFamily="18" charset="0"/>
              </a:rPr>
              <a:t>По </a:t>
            </a:r>
            <a:r>
              <a:rPr lang="ru-RU" sz="1600" dirty="0">
                <a:latin typeface="Times New Roman" pitchFamily="18" charset="0"/>
                <a:cs typeface="Times New Roman" pitchFamily="18" charset="0"/>
              </a:rPr>
              <a:t>строкам </a:t>
            </a:r>
            <a:r>
              <a:rPr lang="ru-RU" sz="1600" dirty="0" smtClean="0">
                <a:latin typeface="Times New Roman" pitchFamily="18" charset="0"/>
                <a:cs typeface="Times New Roman" pitchFamily="18" charset="0"/>
              </a:rPr>
              <a:t>02–07 проставляется </a:t>
            </a:r>
            <a:r>
              <a:rPr lang="ru-RU" sz="1600" dirty="0">
                <a:latin typeface="Times New Roman" pitchFamily="18" charset="0"/>
                <a:cs typeface="Times New Roman" pitchFamily="18" charset="0"/>
              </a:rPr>
              <a:t>дата, установленная в </a:t>
            </a:r>
            <a:r>
              <a:rPr lang="ru-RU" sz="1600" dirty="0" smtClean="0">
                <a:latin typeface="Times New Roman" pitchFamily="18" charset="0"/>
                <a:cs typeface="Times New Roman" pitchFamily="18" charset="0"/>
              </a:rPr>
              <a:t>лицензии.</a:t>
            </a:r>
          </a:p>
          <a:p>
            <a:pPr indent="180975" algn="just"/>
            <a:r>
              <a:rPr lang="ru-RU" sz="1600" dirty="0">
                <a:latin typeface="Times New Roman" pitchFamily="18" charset="0"/>
                <a:cs typeface="Times New Roman" pitchFamily="18" charset="0"/>
              </a:rPr>
              <a:t>В графах 4–6 по строкам 01–07 приводятся сведения о фактической дате государственной экспертизы или утверждения </a:t>
            </a:r>
            <a:r>
              <a:rPr lang="ru-RU" sz="1600" dirty="0" smtClean="0">
                <a:latin typeface="Times New Roman" pitchFamily="18" charset="0"/>
                <a:cs typeface="Times New Roman" pitchFamily="18" charset="0"/>
              </a:rPr>
              <a:t>документа.</a:t>
            </a:r>
          </a:p>
          <a:p>
            <a:pPr indent="180975" algn="just"/>
            <a:r>
              <a:rPr lang="ru-RU" sz="1600" dirty="0">
                <a:latin typeface="Times New Roman" pitchFamily="18" charset="0"/>
                <a:cs typeface="Times New Roman" pitchFamily="18" charset="0"/>
              </a:rPr>
              <a:t>Если на дату подготовки сведений </a:t>
            </a:r>
            <a:r>
              <a:rPr lang="ru-RU" sz="1600" dirty="0" smtClean="0">
                <a:latin typeface="Times New Roman" pitchFamily="18" charset="0"/>
                <a:cs typeface="Times New Roman" pitchFamily="18" charset="0"/>
              </a:rPr>
              <a:t> по форме № 4-ЛС государственная </a:t>
            </a:r>
            <a:r>
              <a:rPr lang="ru-RU" sz="1600" dirty="0">
                <a:latin typeface="Times New Roman" pitchFamily="18" charset="0"/>
                <a:cs typeface="Times New Roman" pitchFamily="18" charset="0"/>
              </a:rPr>
              <a:t>экспертиза документа не проведена или документ не был утвержден, то в соответствующих строках столбцов </a:t>
            </a:r>
            <a:r>
              <a:rPr lang="ru-RU" sz="1600" dirty="0" smtClean="0">
                <a:latin typeface="Times New Roman" pitchFamily="18" charset="0"/>
                <a:cs typeface="Times New Roman" pitchFamily="18" charset="0"/>
              </a:rPr>
              <a:t>4–6 оставляется пустое место.</a:t>
            </a:r>
            <a:endParaRPr lang="ru-RU" sz="1600" dirty="0">
              <a:latin typeface="Georgia" pitchFamily="18" charset="0"/>
            </a:endParaRPr>
          </a:p>
          <a:p>
            <a:pPr indent="180975" algn="just"/>
            <a:endParaRPr lang="ru-RU" sz="1600" dirty="0">
              <a:latin typeface="Georgia" pitchFamily="18" charset="0"/>
            </a:endParaRPr>
          </a:p>
          <a:p>
            <a:pPr indent="180975" algn="just">
              <a:spcBef>
                <a:spcPts val="0"/>
              </a:spcBef>
              <a:spcAft>
                <a:spcPts val="0"/>
              </a:spcAft>
            </a:pPr>
            <a:endParaRPr lang="ru-RU" sz="1600" dirty="0">
              <a:latin typeface="Georgia" pitchFamily="18" charset="0"/>
            </a:endParaRPr>
          </a:p>
          <a:p>
            <a:endParaRPr lang="ru-RU" dirty="0"/>
          </a:p>
        </p:txBody>
      </p:sp>
      <p:pic>
        <p:nvPicPr>
          <p:cNvPr id="1026" name="Picture 2" descr="C:\Users\юзер1\Desktop\Новый точечный рисунок.bm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8529" y="1787505"/>
            <a:ext cx="77724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15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1000"/>
                                        <p:tgtEl>
                                          <p:spTgt spid="8">
                                            <p:txEl>
                                              <p:pRg st="0" end="0"/>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up)">
                                      <p:cBhvr>
                                        <p:cTn id="15" dur="1000"/>
                                        <p:tgtEl>
                                          <p:spTgt spid="8">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up)">
                                      <p:cBhvr>
                                        <p:cTn id="18"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2594" y="1193460"/>
            <a:ext cx="8492406" cy="830997"/>
          </a:xfrm>
          <a:prstGeom prst="rect">
            <a:avLst/>
          </a:prstGeom>
          <a:noFill/>
        </p:spPr>
        <p:txBody>
          <a:bodyPr wrap="square" rtlCol="0">
            <a:spAutoFit/>
          </a:bodyPr>
          <a:lstStyle/>
          <a:p>
            <a:pPr indent="180975" algn="just"/>
            <a:r>
              <a:rPr lang="ru-RU" sz="1600" dirty="0">
                <a:latin typeface="Times New Roman" pitchFamily="18" charset="0"/>
                <a:cs typeface="Times New Roman" pitchFamily="18" charset="0"/>
              </a:rPr>
              <a:t>По строкам </a:t>
            </a:r>
            <a:r>
              <a:rPr lang="ru-RU" sz="1600" dirty="0" smtClean="0">
                <a:latin typeface="Times New Roman" pitchFamily="18" charset="0"/>
                <a:cs typeface="Times New Roman" pitchFamily="18" charset="0"/>
              </a:rPr>
              <a:t>08–10 приводятся </a:t>
            </a:r>
            <a:r>
              <a:rPr lang="ru-RU" sz="1600" dirty="0">
                <a:latin typeface="Times New Roman" pitchFamily="18" charset="0"/>
                <a:cs typeface="Times New Roman" pitchFamily="18" charset="0"/>
              </a:rPr>
              <a:t>сведения о водоносных горизонтах на участке недр, по которым в соответствии с лицензией предусмотрено геологическое </a:t>
            </a:r>
            <a:r>
              <a:rPr lang="ru-RU" sz="1600" dirty="0" smtClean="0">
                <a:latin typeface="Times New Roman" pitchFamily="18" charset="0"/>
                <a:cs typeface="Times New Roman" pitchFamily="18" charset="0"/>
              </a:rPr>
              <a:t>изучение недр </a:t>
            </a:r>
            <a:r>
              <a:rPr lang="ru-RU" sz="1600" dirty="0">
                <a:latin typeface="Times New Roman" pitchFamily="18" charset="0"/>
                <a:cs typeface="Times New Roman" pitchFamily="18" charset="0"/>
              </a:rPr>
              <a:t>или разрешена добыча подземных вод.</a:t>
            </a:r>
            <a:endParaRPr lang="ru-RU" dirty="0"/>
          </a:p>
        </p:txBody>
      </p:sp>
      <p:sp>
        <p:nvSpPr>
          <p:cNvPr id="10" name="TextBox 9"/>
          <p:cNvSpPr txBox="1"/>
          <p:nvPr/>
        </p:nvSpPr>
        <p:spPr>
          <a:xfrm>
            <a:off x="351356" y="3501008"/>
            <a:ext cx="8492407" cy="3046988"/>
          </a:xfrm>
          <a:prstGeom prst="rect">
            <a:avLst/>
          </a:prstGeom>
          <a:noFill/>
        </p:spPr>
        <p:txBody>
          <a:bodyPr wrap="square" rtlCol="0">
            <a:spAutoFit/>
          </a:bodyPr>
          <a:lstStyle/>
          <a:p>
            <a:pPr indent="180975" algn="just"/>
            <a:r>
              <a:rPr lang="ru-RU" sz="1600" dirty="0">
                <a:latin typeface="Times New Roman" pitchFamily="18" charset="0"/>
                <a:cs typeface="Times New Roman" pitchFamily="18" charset="0"/>
              </a:rPr>
              <a:t>В графе 1 приводится </a:t>
            </a:r>
            <a:r>
              <a:rPr lang="ru-RU" sz="1600" dirty="0" smtClean="0">
                <a:latin typeface="Times New Roman" pitchFamily="18" charset="0"/>
                <a:cs typeface="Times New Roman" pitchFamily="18" charset="0"/>
              </a:rPr>
              <a:t>наименование каждого </a:t>
            </a:r>
            <a:r>
              <a:rPr lang="ru-RU" sz="1600" dirty="0">
                <a:latin typeface="Times New Roman" pitchFamily="18" charset="0"/>
                <a:cs typeface="Times New Roman" pitchFamily="18" charset="0"/>
              </a:rPr>
              <a:t>водоносного горизонта, представленного для геологического изучения и (или) добычи подземных вод, в соответствии с их </a:t>
            </a:r>
            <a:r>
              <a:rPr lang="ru-RU" sz="1600" dirty="0" smtClean="0">
                <a:latin typeface="Times New Roman" pitchFamily="18" charset="0"/>
                <a:cs typeface="Times New Roman" pitchFamily="18" charset="0"/>
              </a:rPr>
              <a:t>наименованием, </a:t>
            </a:r>
            <a:r>
              <a:rPr lang="ru-RU" sz="1600" dirty="0">
                <a:latin typeface="Times New Roman" pitchFamily="18" charset="0"/>
                <a:cs typeface="Times New Roman" pitchFamily="18" charset="0"/>
              </a:rPr>
              <a:t>указанными в лицензии. </a:t>
            </a:r>
          </a:p>
          <a:p>
            <a:pPr indent="180975" algn="just"/>
            <a:r>
              <a:rPr lang="ru-RU" sz="1600" dirty="0" smtClean="0">
                <a:latin typeface="Times New Roman" pitchFamily="18" charset="0"/>
                <a:cs typeface="Times New Roman" pitchFamily="18" charset="0"/>
              </a:rPr>
              <a:t>Если в лицензии или в паспорте скважины </a:t>
            </a:r>
            <a:r>
              <a:rPr lang="ru-RU" sz="1600" dirty="0">
                <a:latin typeface="Times New Roman" pitchFamily="18" charset="0"/>
                <a:cs typeface="Times New Roman" pitchFamily="18" charset="0"/>
              </a:rPr>
              <a:t>встречается название только одного водоносного горизонта, то </a:t>
            </a:r>
            <a:r>
              <a:rPr lang="ru-RU" sz="1600" dirty="0" smtClean="0">
                <a:latin typeface="Times New Roman" pitchFamily="18" charset="0"/>
                <a:cs typeface="Times New Roman" pitchFamily="18" charset="0"/>
              </a:rPr>
              <a:t>заполняется только строка 08. Если же в лицензии </a:t>
            </a:r>
            <a:r>
              <a:rPr lang="ru-RU" sz="1600" dirty="0">
                <a:latin typeface="Times New Roman" pitchFamily="18" charset="0"/>
                <a:cs typeface="Times New Roman" pitchFamily="18" charset="0"/>
              </a:rPr>
              <a:t>несколько скважин и несколько водоносных горизонтов, то в отчётной форме заполняются строки 09 и 10</a:t>
            </a:r>
            <a:r>
              <a:rPr lang="ru-RU" sz="1600" dirty="0" smtClean="0">
                <a:latin typeface="Times New Roman" pitchFamily="18" charset="0"/>
                <a:cs typeface="Times New Roman" pitchFamily="18" charset="0"/>
              </a:rPr>
              <a:t>.</a:t>
            </a:r>
          </a:p>
          <a:p>
            <a:pPr indent="180975" algn="just"/>
            <a:r>
              <a:rPr lang="ru-RU" sz="1600" dirty="0">
                <a:latin typeface="Times New Roman" pitchFamily="18" charset="0"/>
                <a:cs typeface="Times New Roman" pitchFamily="18" charset="0"/>
              </a:rPr>
              <a:t>В форму 4-ЛС выводятся не более трех водоносных горизонтов.</a:t>
            </a:r>
            <a:endParaRPr lang="ru-RU" sz="1600" dirty="0" smtClean="0">
              <a:latin typeface="Times New Roman" pitchFamily="18" charset="0"/>
              <a:cs typeface="Times New Roman" pitchFamily="18" charset="0"/>
            </a:endParaRPr>
          </a:p>
          <a:p>
            <a:pPr indent="180975" algn="just"/>
            <a:r>
              <a:rPr lang="ru-RU" sz="1600" dirty="0" smtClean="0">
                <a:latin typeface="Times New Roman" pitchFamily="18" charset="0"/>
                <a:cs typeface="Times New Roman" pitchFamily="18" charset="0"/>
              </a:rPr>
              <a:t>Если </a:t>
            </a:r>
            <a:r>
              <a:rPr lang="ru-RU" sz="1600" dirty="0">
                <a:latin typeface="Times New Roman" pitchFamily="18" charset="0"/>
                <a:cs typeface="Times New Roman" pitchFamily="18" charset="0"/>
              </a:rPr>
              <a:t>на участке недр имеется четыре водоносных горизонта, то заполняется </a:t>
            </a:r>
            <a:r>
              <a:rPr lang="ru-RU" sz="1600" dirty="0" smtClean="0">
                <a:latin typeface="Times New Roman" pitchFamily="18" charset="0"/>
                <a:cs typeface="Times New Roman" pitchFamily="18" charset="0"/>
              </a:rPr>
              <a:t>две </a:t>
            </a:r>
            <a:r>
              <a:rPr lang="ru-RU" sz="1600" dirty="0">
                <a:latin typeface="Times New Roman" pitchFamily="18" charset="0"/>
                <a:cs typeface="Times New Roman" pitchFamily="18" charset="0"/>
              </a:rPr>
              <a:t>формы 4-ЛС. В первой форме подаются сведения о 3-х водоносных горизонтах, сведения о скважинах, объёмах добычи, качестве воды и документах, подтверждающих качество воды (Разделы 3,4,5,6,7) Во второй форме заполняется строка </a:t>
            </a:r>
            <a:r>
              <a:rPr lang="ru-RU" sz="1600" dirty="0" smtClean="0">
                <a:latin typeface="Times New Roman" pitchFamily="18" charset="0"/>
                <a:cs typeface="Times New Roman" pitchFamily="18" charset="0"/>
              </a:rPr>
              <a:t>08 и </a:t>
            </a:r>
            <a:r>
              <a:rPr lang="ru-RU" sz="1600" dirty="0">
                <a:latin typeface="Times New Roman" pitchFamily="18" charset="0"/>
                <a:cs typeface="Times New Roman" pitchFamily="18" charset="0"/>
              </a:rPr>
              <a:t>далее заполняются разделы 3,4,5,6,7,8 для горизонта, указанного в графе 08 второй формы</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9" name="Заголовок 1"/>
          <p:cNvSpPr>
            <a:spLocks noGrp="1"/>
          </p:cNvSpPr>
          <p:nvPr>
            <p:ph type="title"/>
          </p:nvPr>
        </p:nvSpPr>
        <p:spPr>
          <a:xfrm>
            <a:off x="1586395" y="245782"/>
            <a:ext cx="5966666" cy="734946"/>
          </a:xfrm>
        </p:spPr>
        <p:txBody>
          <a:bodyPr/>
          <a:lstStyle/>
          <a:p>
            <a:pPr marL="0" indent="0" algn="ctr">
              <a:buNone/>
            </a:pPr>
            <a:r>
              <a:rPr lang="ru-RU" sz="2000" dirty="0" smtClean="0">
                <a:effectLst/>
                <a:latin typeface="Times New Roman" pitchFamily="18" charset="0"/>
                <a:cs typeface="Times New Roman" pitchFamily="18" charset="0"/>
              </a:rPr>
              <a:t>Раздел 3. Сведения </a:t>
            </a:r>
            <a:r>
              <a:rPr lang="ru-RU" sz="2000" dirty="0">
                <a:effectLst/>
                <a:latin typeface="Times New Roman" pitchFamily="18" charset="0"/>
                <a:cs typeface="Times New Roman" pitchFamily="18" charset="0"/>
              </a:rPr>
              <a:t>о водоносных горизонтах на лицензионном участке</a:t>
            </a:r>
            <a:endParaRPr lang="ru-RU" sz="2000" dirty="0">
              <a:latin typeface="Times New Roman" pitchFamily="18" charset="0"/>
              <a:cs typeface="Times New Roman" pitchFamily="18" charset="0"/>
            </a:endParaRPr>
          </a:p>
        </p:txBody>
      </p:sp>
      <p:pic>
        <p:nvPicPr>
          <p:cNvPr id="2050" name="Picture 2" descr="C:\Users\юзер1\Desktop\Новый точечный рисунок (2).b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9240" y="2024457"/>
            <a:ext cx="7800975" cy="130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75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2000"/>
                                        <p:tgtEl>
                                          <p:spTgt spid="10"/>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23526" y="611396"/>
            <a:ext cx="8492406" cy="738664"/>
          </a:xfrm>
          <a:prstGeom prst="rect">
            <a:avLst/>
          </a:prstGeom>
          <a:noFill/>
        </p:spPr>
        <p:txBody>
          <a:bodyPr wrap="square" rtlCol="0">
            <a:spAutoFit/>
          </a:bodyPr>
          <a:lstStyle/>
          <a:p>
            <a:pPr indent="180975" algn="ctr"/>
            <a:r>
              <a:rPr lang="ru-RU" sz="1400" dirty="0">
                <a:latin typeface="Times New Roman" pitchFamily="18" charset="0"/>
                <a:cs typeface="Times New Roman" pitchFamily="18" charset="0"/>
              </a:rPr>
              <a:t>Чтобы понять, сколько водоносных горизонтов вскрыты скважинами на Вашем участке, нужно внимательно прочитать раздел СВЕДЕНИЯ ОБ УЧАСТКЕ </a:t>
            </a:r>
            <a:r>
              <a:rPr lang="ru-RU" sz="1400" dirty="0" smtClean="0">
                <a:latin typeface="Times New Roman" pitchFamily="18" charset="0"/>
                <a:cs typeface="Times New Roman" pitchFamily="18" charset="0"/>
              </a:rPr>
              <a:t>НЕДР (Приложение </a:t>
            </a:r>
            <a:r>
              <a:rPr lang="ru-RU" sz="1400" dirty="0">
                <a:latin typeface="Times New Roman" pitchFamily="18" charset="0"/>
                <a:cs typeface="Times New Roman" pitchFamily="18" charset="0"/>
              </a:rPr>
              <a:t>6 к лицензии</a:t>
            </a:r>
            <a:r>
              <a:rPr lang="ru-RU" sz="1400" dirty="0" smtClean="0">
                <a:latin typeface="Times New Roman" pitchFamily="18" charset="0"/>
                <a:cs typeface="Times New Roman" pitchFamily="18" charset="0"/>
              </a:rPr>
              <a:t>) или паспорт скважины.</a:t>
            </a:r>
            <a:endParaRPr lang="ru-RU" dirty="0">
              <a:latin typeface="Times New Roman" pitchFamily="18" charset="0"/>
              <a:cs typeface="Times New Roman" pitchFamily="18" charset="0"/>
            </a:endParaRPr>
          </a:p>
        </p:txBody>
      </p:sp>
      <p:sp>
        <p:nvSpPr>
          <p:cNvPr id="13" name="TextBox 12"/>
          <p:cNvSpPr txBox="1"/>
          <p:nvPr/>
        </p:nvSpPr>
        <p:spPr>
          <a:xfrm>
            <a:off x="323923" y="5085184"/>
            <a:ext cx="8492406" cy="584775"/>
          </a:xfrm>
          <a:prstGeom prst="rect">
            <a:avLst/>
          </a:prstGeom>
          <a:noFill/>
        </p:spPr>
        <p:txBody>
          <a:bodyPr wrap="square" rtlCol="0">
            <a:spAutoFit/>
          </a:bodyPr>
          <a:lstStyle/>
          <a:p>
            <a:pPr indent="180975" algn="ctr"/>
            <a:r>
              <a:rPr lang="ru-RU" sz="1600" dirty="0">
                <a:latin typeface="Times New Roman" pitchFamily="18" charset="0"/>
                <a:cs typeface="Times New Roman" pitchFamily="18" charset="0"/>
              </a:rPr>
              <a:t>Если </a:t>
            </a:r>
            <a:r>
              <a:rPr lang="ru-RU" sz="1600" dirty="0" smtClean="0">
                <a:latin typeface="Times New Roman" pitchFamily="18" charset="0"/>
                <a:cs typeface="Times New Roman" pitchFamily="18" charset="0"/>
              </a:rPr>
              <a:t>в лицензии встречается </a:t>
            </a:r>
            <a:r>
              <a:rPr lang="ru-RU" sz="1600" dirty="0">
                <a:latin typeface="Times New Roman" pitchFamily="18" charset="0"/>
                <a:cs typeface="Times New Roman" pitchFamily="18" charset="0"/>
              </a:rPr>
              <a:t>название только одного водоносного горизонта, то </a:t>
            </a:r>
            <a:r>
              <a:rPr lang="ru-RU" sz="1600" dirty="0" smtClean="0">
                <a:latin typeface="Times New Roman" pitchFamily="18" charset="0"/>
                <a:cs typeface="Times New Roman" pitchFamily="18" charset="0"/>
              </a:rPr>
              <a:t>заполняется </a:t>
            </a:r>
            <a:r>
              <a:rPr lang="ru-RU" sz="1600" dirty="0">
                <a:latin typeface="Times New Roman" pitchFamily="18" charset="0"/>
                <a:cs typeface="Times New Roman" pitchFamily="18" charset="0"/>
              </a:rPr>
              <a:t>только </a:t>
            </a:r>
            <a:r>
              <a:rPr lang="ru-RU" sz="1600" dirty="0" smtClean="0">
                <a:latin typeface="Times New Roman" pitchFamily="18" charset="0"/>
                <a:cs typeface="Times New Roman" pitchFamily="18" charset="0"/>
              </a:rPr>
              <a:t>строка </a:t>
            </a:r>
            <a:r>
              <a:rPr lang="ru-RU" sz="1600" dirty="0">
                <a:latin typeface="Times New Roman" pitchFamily="18" charset="0"/>
                <a:cs typeface="Times New Roman" pitchFamily="18" charset="0"/>
              </a:rPr>
              <a:t>08</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3" name="Picture 2" descr="S:\anna\ГУВ_2016\От Департамента_Вода 2015\80372\SKMBT_C284e15072816200_0014.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29426" y="1377097"/>
            <a:ext cx="7308812" cy="333323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Прямая соединительная линия 9"/>
          <p:cNvCxnSpPr/>
          <p:nvPr/>
        </p:nvCxnSpPr>
        <p:spPr>
          <a:xfrm>
            <a:off x="2555776" y="4437112"/>
            <a:ext cx="4536504"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
        <p:nvSpPr>
          <p:cNvPr id="5" name="Прямоугольник 4"/>
          <p:cNvSpPr/>
          <p:nvPr/>
        </p:nvSpPr>
        <p:spPr>
          <a:xfrm>
            <a:off x="7065193" y="2060848"/>
            <a:ext cx="72008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2077880" y="116632"/>
            <a:ext cx="4458369" cy="400110"/>
          </a:xfrm>
          <a:prstGeom prst="rect">
            <a:avLst/>
          </a:prstGeom>
          <a:noFill/>
        </p:spPr>
        <p:txBody>
          <a:bodyPr wrap="square" rtlCol="0">
            <a:spAutoFit/>
          </a:bodyPr>
          <a:lstStyle/>
          <a:p>
            <a:pPr indent="180975" algn="ctr"/>
            <a:r>
              <a:rPr lang="ru-RU" sz="2000" dirty="0" smtClean="0">
                <a:latin typeface="Times New Roman" pitchFamily="18" charset="0"/>
                <a:cs typeface="Times New Roman" pitchFamily="18" charset="0"/>
              </a:rPr>
              <a:t>Данные из лицензии</a:t>
            </a:r>
          </a:p>
        </p:txBody>
      </p:sp>
    </p:spTree>
    <p:extLst>
      <p:ext uri="{BB962C8B-B14F-4D97-AF65-F5344CB8AC3E}">
        <p14:creationId xmlns:p14="http://schemas.microsoft.com/office/powerpoint/2010/main" val="24696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000"/>
                                        <p:tgtEl>
                                          <p:spTgt spid="1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1" grpId="0"/>
    </p:bldLst>
  </p:timing>
</p:sld>
</file>

<file path=ppt/theme/theme1.xml><?xml version="1.0" encoding="utf-8"?>
<a:theme xmlns:a="http://schemas.openxmlformats.org/drawingml/2006/main" name="Воздушный поток">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2860</TotalTime>
  <Words>2082</Words>
  <Application>Microsoft Office PowerPoint</Application>
  <PresentationFormat>Экран (4:3)</PresentationFormat>
  <Paragraphs>92</Paragraphs>
  <Slides>17</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Georgia</vt:lpstr>
      <vt:lpstr>Times New Roman</vt:lpstr>
      <vt:lpstr>Trebuchet MS</vt:lpstr>
      <vt:lpstr>Воздушный поток</vt:lpstr>
      <vt:lpstr>Пояснения недропользователям по заполнению формы 4-ЛС в электронном виде</vt:lpstr>
      <vt:lpstr>Общие положения </vt:lpstr>
      <vt:lpstr>Презентация PowerPoint</vt:lpstr>
      <vt:lpstr>Презентация PowerPoint</vt:lpstr>
      <vt:lpstr>Раздел 1. Сведения о лицензии на право пользования недрами при добыче питьевых и технических  подземных вод</vt:lpstr>
      <vt:lpstr>Презентация PowerPoint</vt:lpstr>
      <vt:lpstr>Презентация PowerPoint</vt:lpstr>
      <vt:lpstr>Раздел 3. Сведения о водоносных горизонтах на лицензионном участке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Aleksandr</dc:creator>
  <cp:lastModifiedBy>Aleksandr</cp:lastModifiedBy>
  <cp:revision>268</cp:revision>
  <dcterms:modified xsi:type="dcterms:W3CDTF">2020-03-02T12:07:42Z</dcterms:modified>
</cp:coreProperties>
</file>